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78" r:id="rId3"/>
    <p:sldId id="277" r:id="rId4"/>
    <p:sldId id="276" r:id="rId5"/>
    <p:sldId id="275" r:id="rId6"/>
    <p:sldId id="279" r:id="rId7"/>
    <p:sldId id="273" r:id="rId8"/>
    <p:sldId id="280" r:id="rId9"/>
    <p:sldId id="272" r:id="rId10"/>
    <p:sldId id="271" r:id="rId11"/>
    <p:sldId id="266" r:id="rId12"/>
    <p:sldId id="265" r:id="rId13"/>
    <p:sldId id="263" r:id="rId14"/>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3" d="100"/>
          <a:sy n="43" d="100"/>
        </p:scale>
        <p:origin x="736" y="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FA326BDC-2B44-4637-9C8A-185436FBDA66}" type="datetimeFigureOut">
              <a:rPr lang="en-US" smtClean="0"/>
              <a:t>6/13/2024</a:t>
            </a:fld>
            <a:endParaRPr lang="en-US"/>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08685707-8180-42C3-B15F-182F7ACB0FEA}" type="slidenum">
              <a:rPr lang="en-US" smtClean="0"/>
              <a:t>‹#›</a:t>
            </a:fld>
            <a:endParaRPr lang="en-US"/>
          </a:p>
        </p:txBody>
      </p:sp>
    </p:spTree>
    <p:extLst>
      <p:ext uri="{BB962C8B-B14F-4D97-AF65-F5344CB8AC3E}">
        <p14:creationId xmlns:p14="http://schemas.microsoft.com/office/powerpoint/2010/main" val="3333999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6000" b="0" i="0">
                <a:solidFill>
                  <a:srgbClr val="332C2C"/>
                </a:solidFill>
                <a:latin typeface="Times New Roman"/>
                <a:cs typeface="Times New Roman"/>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sz="2750" b="0" i="0">
                <a:solidFill>
                  <a:srgbClr val="332C2C"/>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332C2C"/>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750" b="0" i="0">
                <a:solidFill>
                  <a:srgbClr val="332C2C"/>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332C2C"/>
                </a:solidFill>
                <a:latin typeface="Times New Roman"/>
                <a:cs typeface="Times New Roman"/>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rgbClr val="332C2C"/>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5F2EE"/>
          </a:solidFill>
        </p:spPr>
        <p:txBody>
          <a:bodyPr wrap="square" lIns="0" tIns="0" rIns="0" bIns="0" rtlCol="0"/>
          <a:lstStyle/>
          <a:p>
            <a:endParaRPr/>
          </a:p>
        </p:txBody>
      </p:sp>
      <p:sp>
        <p:nvSpPr>
          <p:cNvPr id="2" name="Holder 2"/>
          <p:cNvSpPr>
            <a:spLocks noGrp="1"/>
          </p:cNvSpPr>
          <p:nvPr>
            <p:ph type="title"/>
          </p:nvPr>
        </p:nvSpPr>
        <p:spPr>
          <a:xfrm>
            <a:off x="868807" y="1078881"/>
            <a:ext cx="16563085" cy="1394460"/>
          </a:xfrm>
          <a:prstGeom prst="rect">
            <a:avLst/>
          </a:prstGeom>
        </p:spPr>
        <p:txBody>
          <a:bodyPr wrap="square" lIns="0" tIns="0" rIns="0" bIns="0">
            <a:spAutoFit/>
          </a:bodyPr>
          <a:lstStyle>
            <a:lvl1pPr>
              <a:defRPr sz="6000" b="0" i="0">
                <a:solidFill>
                  <a:srgbClr val="332C2C"/>
                </a:solidFill>
                <a:latin typeface="Times New Roman"/>
                <a:cs typeface="Times New Roman"/>
              </a:defRPr>
            </a:lvl1pPr>
          </a:lstStyle>
          <a:p>
            <a:endParaRPr/>
          </a:p>
        </p:txBody>
      </p:sp>
      <p:sp>
        <p:nvSpPr>
          <p:cNvPr id="3" name="Holder 3"/>
          <p:cNvSpPr>
            <a:spLocks noGrp="1"/>
          </p:cNvSpPr>
          <p:nvPr>
            <p:ph type="body" idx="1"/>
          </p:nvPr>
        </p:nvSpPr>
        <p:spPr>
          <a:xfrm>
            <a:off x="1615249" y="3414852"/>
            <a:ext cx="7433945" cy="2998470"/>
          </a:xfrm>
          <a:prstGeom prst="rect">
            <a:avLst/>
          </a:prstGeom>
        </p:spPr>
        <p:txBody>
          <a:bodyPr wrap="square" lIns="0" tIns="0" rIns="0" bIns="0">
            <a:spAutoFit/>
          </a:bodyPr>
          <a:lstStyle>
            <a:lvl1pPr>
              <a:defRPr sz="2750" b="0" i="0">
                <a:solidFill>
                  <a:srgbClr val="332C2C"/>
                </a:solidFill>
                <a:latin typeface="Verdana"/>
                <a:cs typeface="Verdana"/>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6/13/2024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4418432"/>
            <a:ext cx="16764000" cy="1462836"/>
          </a:xfrm>
          <a:prstGeom prst="rect">
            <a:avLst/>
          </a:prstGeom>
        </p:spPr>
        <p:txBody>
          <a:bodyPr vert="horz" wrap="square" lIns="0" tIns="49530" rIns="0" bIns="0" rtlCol="0">
            <a:spAutoFit/>
          </a:bodyPr>
          <a:lstStyle/>
          <a:p>
            <a:pPr marL="548640" marR="5080" indent="-640080" algn="ctr">
              <a:lnSpc>
                <a:spcPts val="12000"/>
              </a:lnSpc>
            </a:pPr>
            <a:r>
              <a:rPr lang="en-US" sz="8000" dirty="0">
                <a:solidFill>
                  <a:srgbClr val="38512F"/>
                </a:solidFill>
                <a:latin typeface="Lora" pitchFamily="34" charset="0"/>
                <a:ea typeface="Lora" pitchFamily="34" charset="-122"/>
                <a:cs typeface="Lora" pitchFamily="34" charset="-120"/>
              </a:rPr>
              <a:t>Machine Learning</a:t>
            </a:r>
            <a:endParaRPr lang="en-US" sz="8000" dirty="0"/>
          </a:p>
        </p:txBody>
      </p:sp>
      <p:sp>
        <p:nvSpPr>
          <p:cNvPr id="3" name="object 3"/>
          <p:cNvSpPr/>
          <p:nvPr/>
        </p:nvSpPr>
        <p:spPr>
          <a:xfrm>
            <a:off x="0" y="12"/>
            <a:ext cx="18288000" cy="2550795"/>
          </a:xfrm>
          <a:custGeom>
            <a:avLst/>
            <a:gdLst/>
            <a:ahLst/>
            <a:cxnLst/>
            <a:rect l="l" t="t" r="r" b="b"/>
            <a:pathLst>
              <a:path w="18288000" h="2550795">
                <a:moveTo>
                  <a:pt x="18287988" y="526821"/>
                </a:moveTo>
                <a:lnTo>
                  <a:pt x="3380956" y="526821"/>
                </a:lnTo>
                <a:lnTo>
                  <a:pt x="3399358" y="512914"/>
                </a:lnTo>
                <a:lnTo>
                  <a:pt x="3439884" y="483222"/>
                </a:lnTo>
                <a:lnTo>
                  <a:pt x="3480841" y="454215"/>
                </a:lnTo>
                <a:lnTo>
                  <a:pt x="3522243" y="425958"/>
                </a:lnTo>
                <a:lnTo>
                  <a:pt x="3564115" y="398475"/>
                </a:lnTo>
                <a:lnTo>
                  <a:pt x="3606482" y="371843"/>
                </a:lnTo>
                <a:lnTo>
                  <a:pt x="3649370" y="346113"/>
                </a:lnTo>
                <a:lnTo>
                  <a:pt x="3692779" y="321335"/>
                </a:lnTo>
                <a:lnTo>
                  <a:pt x="3733800" y="298945"/>
                </a:lnTo>
                <a:lnTo>
                  <a:pt x="3775430" y="277202"/>
                </a:lnTo>
                <a:lnTo>
                  <a:pt x="3817683" y="256120"/>
                </a:lnTo>
                <a:lnTo>
                  <a:pt x="3860584" y="235686"/>
                </a:lnTo>
                <a:lnTo>
                  <a:pt x="3904119" y="215900"/>
                </a:lnTo>
                <a:lnTo>
                  <a:pt x="3948328" y="196748"/>
                </a:lnTo>
                <a:lnTo>
                  <a:pt x="3993210" y="178231"/>
                </a:lnTo>
                <a:lnTo>
                  <a:pt x="4038790" y="160350"/>
                </a:lnTo>
                <a:lnTo>
                  <a:pt x="4085056" y="143078"/>
                </a:lnTo>
                <a:lnTo>
                  <a:pt x="4132046" y="126441"/>
                </a:lnTo>
                <a:lnTo>
                  <a:pt x="4179747" y="110413"/>
                </a:lnTo>
                <a:lnTo>
                  <a:pt x="4228198" y="94996"/>
                </a:lnTo>
                <a:lnTo>
                  <a:pt x="4277398" y="80187"/>
                </a:lnTo>
                <a:lnTo>
                  <a:pt x="4327360" y="65989"/>
                </a:lnTo>
                <a:lnTo>
                  <a:pt x="4378096" y="52387"/>
                </a:lnTo>
                <a:lnTo>
                  <a:pt x="4429620" y="39370"/>
                </a:lnTo>
                <a:lnTo>
                  <a:pt x="4481931" y="26949"/>
                </a:lnTo>
                <a:lnTo>
                  <a:pt x="4535068" y="15113"/>
                </a:lnTo>
                <a:lnTo>
                  <a:pt x="4589030" y="3860"/>
                </a:lnTo>
                <a:lnTo>
                  <a:pt x="4608830" y="0"/>
                </a:lnTo>
                <a:lnTo>
                  <a:pt x="4355033" y="0"/>
                </a:lnTo>
                <a:lnTo>
                  <a:pt x="4311916" y="11557"/>
                </a:lnTo>
                <a:lnTo>
                  <a:pt x="4261091" y="26022"/>
                </a:lnTo>
                <a:lnTo>
                  <a:pt x="4211028" y="41097"/>
                </a:lnTo>
                <a:lnTo>
                  <a:pt x="4161739" y="56794"/>
                </a:lnTo>
                <a:lnTo>
                  <a:pt x="4113187" y="73113"/>
                </a:lnTo>
                <a:lnTo>
                  <a:pt x="4065371" y="90068"/>
                </a:lnTo>
                <a:lnTo>
                  <a:pt x="4018280" y="107645"/>
                </a:lnTo>
                <a:lnTo>
                  <a:pt x="3971887" y="125882"/>
                </a:lnTo>
                <a:lnTo>
                  <a:pt x="3926192" y="144741"/>
                </a:lnTo>
                <a:lnTo>
                  <a:pt x="3881170" y="164261"/>
                </a:lnTo>
                <a:lnTo>
                  <a:pt x="3836809" y="184429"/>
                </a:lnTo>
                <a:lnTo>
                  <a:pt x="3793096" y="205257"/>
                </a:lnTo>
                <a:lnTo>
                  <a:pt x="3750030" y="226745"/>
                </a:lnTo>
                <a:lnTo>
                  <a:pt x="3707574" y="248907"/>
                </a:lnTo>
                <a:lnTo>
                  <a:pt x="3665728" y="271741"/>
                </a:lnTo>
                <a:lnTo>
                  <a:pt x="3621519" y="297053"/>
                </a:lnTo>
                <a:lnTo>
                  <a:pt x="3577869" y="323291"/>
                </a:lnTo>
                <a:lnTo>
                  <a:pt x="3534778" y="350418"/>
                </a:lnTo>
                <a:lnTo>
                  <a:pt x="3492233" y="378345"/>
                </a:lnTo>
                <a:lnTo>
                  <a:pt x="3450183" y="407060"/>
                </a:lnTo>
                <a:lnTo>
                  <a:pt x="3408616" y="436486"/>
                </a:lnTo>
                <a:lnTo>
                  <a:pt x="3367519" y="466585"/>
                </a:lnTo>
                <a:lnTo>
                  <a:pt x="3326866" y="497293"/>
                </a:lnTo>
                <a:lnTo>
                  <a:pt x="3288868" y="526821"/>
                </a:lnTo>
                <a:lnTo>
                  <a:pt x="0" y="526821"/>
                </a:lnTo>
                <a:lnTo>
                  <a:pt x="0" y="574446"/>
                </a:lnTo>
                <a:lnTo>
                  <a:pt x="3229508" y="574446"/>
                </a:lnTo>
                <a:lnTo>
                  <a:pt x="3207308" y="592582"/>
                </a:lnTo>
                <a:lnTo>
                  <a:pt x="3168180" y="625233"/>
                </a:lnTo>
                <a:lnTo>
                  <a:pt x="3129381" y="658241"/>
                </a:lnTo>
                <a:lnTo>
                  <a:pt x="3090888" y="691553"/>
                </a:lnTo>
                <a:lnTo>
                  <a:pt x="3052673" y="725119"/>
                </a:lnTo>
                <a:lnTo>
                  <a:pt x="2976981" y="792784"/>
                </a:lnTo>
                <a:lnTo>
                  <a:pt x="2739758" y="1009802"/>
                </a:lnTo>
                <a:lnTo>
                  <a:pt x="2637764" y="1102182"/>
                </a:lnTo>
                <a:lnTo>
                  <a:pt x="2532392" y="1195946"/>
                </a:lnTo>
                <a:lnTo>
                  <a:pt x="2460269" y="1258951"/>
                </a:lnTo>
                <a:lnTo>
                  <a:pt x="2386660" y="1322158"/>
                </a:lnTo>
                <a:lnTo>
                  <a:pt x="2311577" y="1385404"/>
                </a:lnTo>
                <a:lnTo>
                  <a:pt x="2235035" y="1448523"/>
                </a:lnTo>
                <a:lnTo>
                  <a:pt x="2157044" y="1511350"/>
                </a:lnTo>
                <a:lnTo>
                  <a:pt x="2117496" y="1542605"/>
                </a:lnTo>
                <a:lnTo>
                  <a:pt x="2077593" y="1573733"/>
                </a:lnTo>
                <a:lnTo>
                  <a:pt x="2037321" y="1604695"/>
                </a:lnTo>
                <a:lnTo>
                  <a:pt x="1996706" y="1635493"/>
                </a:lnTo>
                <a:lnTo>
                  <a:pt x="1955723" y="1666087"/>
                </a:lnTo>
                <a:lnTo>
                  <a:pt x="1914385" y="1696466"/>
                </a:lnTo>
                <a:lnTo>
                  <a:pt x="1872703" y="1726603"/>
                </a:lnTo>
                <a:lnTo>
                  <a:pt x="1830654" y="1756486"/>
                </a:lnTo>
                <a:lnTo>
                  <a:pt x="1788261" y="1786089"/>
                </a:lnTo>
                <a:lnTo>
                  <a:pt x="1745513" y="1815388"/>
                </a:lnTo>
                <a:lnTo>
                  <a:pt x="1702409" y="1844382"/>
                </a:lnTo>
                <a:lnTo>
                  <a:pt x="1658962" y="1873021"/>
                </a:lnTo>
                <a:lnTo>
                  <a:pt x="1615160" y="1901317"/>
                </a:lnTo>
                <a:lnTo>
                  <a:pt x="1571028" y="1929218"/>
                </a:lnTo>
                <a:lnTo>
                  <a:pt x="1526527" y="1956714"/>
                </a:lnTo>
                <a:lnTo>
                  <a:pt x="1481696" y="1983803"/>
                </a:lnTo>
                <a:lnTo>
                  <a:pt x="1436522" y="2010435"/>
                </a:lnTo>
                <a:lnTo>
                  <a:pt x="1390992" y="2036610"/>
                </a:lnTo>
                <a:lnTo>
                  <a:pt x="1345133" y="2062302"/>
                </a:lnTo>
                <a:lnTo>
                  <a:pt x="1298930" y="2087486"/>
                </a:lnTo>
                <a:lnTo>
                  <a:pt x="1252270" y="2112200"/>
                </a:lnTo>
                <a:lnTo>
                  <a:pt x="1204734" y="2136648"/>
                </a:lnTo>
                <a:lnTo>
                  <a:pt x="1157046" y="2160397"/>
                </a:lnTo>
                <a:lnTo>
                  <a:pt x="1109319" y="2183396"/>
                </a:lnTo>
                <a:lnTo>
                  <a:pt x="1061554" y="2205634"/>
                </a:lnTo>
                <a:lnTo>
                  <a:pt x="1013764" y="2227122"/>
                </a:lnTo>
                <a:lnTo>
                  <a:pt x="965962" y="2247862"/>
                </a:lnTo>
                <a:lnTo>
                  <a:pt x="918133" y="2267839"/>
                </a:lnTo>
                <a:lnTo>
                  <a:pt x="870305" y="2287066"/>
                </a:lnTo>
                <a:lnTo>
                  <a:pt x="822464" y="2305532"/>
                </a:lnTo>
                <a:lnTo>
                  <a:pt x="774623" y="2323236"/>
                </a:lnTo>
                <a:lnTo>
                  <a:pt x="726782" y="2340191"/>
                </a:lnTo>
                <a:lnTo>
                  <a:pt x="678954" y="2356383"/>
                </a:lnTo>
                <a:lnTo>
                  <a:pt x="631139" y="2371801"/>
                </a:lnTo>
                <a:lnTo>
                  <a:pt x="583349" y="2386469"/>
                </a:lnTo>
                <a:lnTo>
                  <a:pt x="535584" y="2400376"/>
                </a:lnTo>
                <a:lnTo>
                  <a:pt x="487845" y="2413520"/>
                </a:lnTo>
                <a:lnTo>
                  <a:pt x="440143" y="2425903"/>
                </a:lnTo>
                <a:lnTo>
                  <a:pt x="392480" y="2437511"/>
                </a:lnTo>
                <a:lnTo>
                  <a:pt x="344855" y="2448356"/>
                </a:lnTo>
                <a:lnTo>
                  <a:pt x="297294" y="2458440"/>
                </a:lnTo>
                <a:lnTo>
                  <a:pt x="249783" y="2467749"/>
                </a:lnTo>
                <a:lnTo>
                  <a:pt x="202323" y="2476296"/>
                </a:lnTo>
                <a:lnTo>
                  <a:pt x="154940" y="2484082"/>
                </a:lnTo>
                <a:lnTo>
                  <a:pt x="107251" y="2490000"/>
                </a:lnTo>
                <a:lnTo>
                  <a:pt x="59728" y="2493099"/>
                </a:lnTo>
                <a:lnTo>
                  <a:pt x="12458" y="2493441"/>
                </a:lnTo>
                <a:lnTo>
                  <a:pt x="0" y="2492819"/>
                </a:lnTo>
                <a:lnTo>
                  <a:pt x="0" y="2549702"/>
                </a:lnTo>
                <a:lnTo>
                  <a:pt x="13512" y="2550083"/>
                </a:lnTo>
                <a:lnTo>
                  <a:pt x="30060" y="2550249"/>
                </a:lnTo>
                <a:lnTo>
                  <a:pt x="63449" y="2549614"/>
                </a:lnTo>
                <a:lnTo>
                  <a:pt x="129921" y="2544508"/>
                </a:lnTo>
                <a:lnTo>
                  <a:pt x="211213" y="2532215"/>
                </a:lnTo>
                <a:lnTo>
                  <a:pt x="259473" y="2523591"/>
                </a:lnTo>
                <a:lnTo>
                  <a:pt x="307784" y="2514181"/>
                </a:lnTo>
                <a:lnTo>
                  <a:pt x="356146" y="2503982"/>
                </a:lnTo>
                <a:lnTo>
                  <a:pt x="402564" y="2493441"/>
                </a:lnTo>
                <a:lnTo>
                  <a:pt x="404558" y="2492997"/>
                </a:lnTo>
                <a:lnTo>
                  <a:pt x="453009" y="2481211"/>
                </a:lnTo>
                <a:lnTo>
                  <a:pt x="501484" y="2468651"/>
                </a:lnTo>
                <a:lnTo>
                  <a:pt x="550011" y="2455303"/>
                </a:lnTo>
                <a:lnTo>
                  <a:pt x="598551" y="2441181"/>
                </a:lnTo>
                <a:lnTo>
                  <a:pt x="647115" y="2426284"/>
                </a:lnTo>
                <a:lnTo>
                  <a:pt x="695693" y="2410599"/>
                </a:lnTo>
                <a:lnTo>
                  <a:pt x="744283" y="2394140"/>
                </a:lnTo>
                <a:lnTo>
                  <a:pt x="792873" y="2376906"/>
                </a:lnTo>
                <a:lnTo>
                  <a:pt x="841463" y="2358910"/>
                </a:lnTo>
                <a:lnTo>
                  <a:pt x="890054" y="2340140"/>
                </a:lnTo>
                <a:lnTo>
                  <a:pt x="938631" y="2320594"/>
                </a:lnTo>
                <a:lnTo>
                  <a:pt x="987196" y="2300287"/>
                </a:lnTo>
                <a:lnTo>
                  <a:pt x="1035748" y="2279218"/>
                </a:lnTo>
                <a:lnTo>
                  <a:pt x="1084275" y="2257374"/>
                </a:lnTo>
                <a:lnTo>
                  <a:pt x="1132763" y="2234781"/>
                </a:lnTo>
                <a:lnTo>
                  <a:pt x="1181214" y="2211425"/>
                </a:lnTo>
                <a:lnTo>
                  <a:pt x="1229639" y="2187321"/>
                </a:lnTo>
                <a:lnTo>
                  <a:pt x="1278001" y="2162454"/>
                </a:lnTo>
                <a:lnTo>
                  <a:pt x="1325003" y="2137587"/>
                </a:lnTo>
                <a:lnTo>
                  <a:pt x="1371765" y="2112149"/>
                </a:lnTo>
                <a:lnTo>
                  <a:pt x="1417955" y="2086305"/>
                </a:lnTo>
                <a:lnTo>
                  <a:pt x="1463903" y="2059927"/>
                </a:lnTo>
                <a:lnTo>
                  <a:pt x="1509509" y="2033066"/>
                </a:lnTo>
                <a:lnTo>
                  <a:pt x="1554759" y="2005774"/>
                </a:lnTo>
                <a:lnTo>
                  <a:pt x="1599653" y="1978050"/>
                </a:lnTo>
                <a:lnTo>
                  <a:pt x="1644192" y="1949919"/>
                </a:lnTo>
                <a:lnTo>
                  <a:pt x="1688376" y="1921395"/>
                </a:lnTo>
                <a:lnTo>
                  <a:pt x="1732216" y="1892528"/>
                </a:lnTo>
                <a:lnTo>
                  <a:pt x="1775688" y="1863305"/>
                </a:lnTo>
                <a:lnTo>
                  <a:pt x="1818805" y="1833765"/>
                </a:lnTo>
                <a:lnTo>
                  <a:pt x="1861553" y="1803920"/>
                </a:lnTo>
                <a:lnTo>
                  <a:pt x="1903945" y="1773796"/>
                </a:lnTo>
                <a:lnTo>
                  <a:pt x="1945982" y="1743417"/>
                </a:lnTo>
                <a:lnTo>
                  <a:pt x="1987651" y="1712798"/>
                </a:lnTo>
                <a:lnTo>
                  <a:pt x="2028964" y="1681962"/>
                </a:lnTo>
                <a:lnTo>
                  <a:pt x="2069909" y="1650923"/>
                </a:lnTo>
                <a:lnTo>
                  <a:pt x="2110486" y="1619707"/>
                </a:lnTo>
                <a:lnTo>
                  <a:pt x="2150707" y="1588350"/>
                </a:lnTo>
                <a:lnTo>
                  <a:pt x="2190546" y="1556842"/>
                </a:lnTo>
                <a:lnTo>
                  <a:pt x="2269134" y="1493532"/>
                </a:lnTo>
                <a:lnTo>
                  <a:pt x="2346236" y="1429918"/>
                </a:lnTo>
                <a:lnTo>
                  <a:pt x="2421852" y="1366202"/>
                </a:lnTo>
                <a:lnTo>
                  <a:pt x="2495969" y="1302512"/>
                </a:lnTo>
                <a:lnTo>
                  <a:pt x="2568575" y="1239050"/>
                </a:lnTo>
                <a:lnTo>
                  <a:pt x="2674645" y="1144612"/>
                </a:lnTo>
                <a:lnTo>
                  <a:pt x="2777274" y="1051598"/>
                </a:lnTo>
                <a:lnTo>
                  <a:pt x="3013252" y="835710"/>
                </a:lnTo>
                <a:lnTo>
                  <a:pt x="3088195" y="768667"/>
                </a:lnTo>
                <a:lnTo>
                  <a:pt x="3126016" y="735418"/>
                </a:lnTo>
                <a:lnTo>
                  <a:pt x="3164103" y="702437"/>
                </a:lnTo>
                <a:lnTo>
                  <a:pt x="3202482" y="669759"/>
                </a:lnTo>
                <a:lnTo>
                  <a:pt x="3241167" y="637451"/>
                </a:lnTo>
                <a:lnTo>
                  <a:pt x="3280168" y="605548"/>
                </a:lnTo>
                <a:lnTo>
                  <a:pt x="3319119" y="574446"/>
                </a:lnTo>
                <a:lnTo>
                  <a:pt x="18287988" y="574446"/>
                </a:lnTo>
                <a:lnTo>
                  <a:pt x="18287988" y="526821"/>
                </a:lnTo>
                <a:close/>
              </a:path>
            </a:pathLst>
          </a:custGeom>
          <a:solidFill>
            <a:srgbClr val="332C2C"/>
          </a:solidFill>
        </p:spPr>
        <p:txBody>
          <a:bodyPr wrap="square" lIns="0" tIns="0" rIns="0" bIns="0" rtlCol="0"/>
          <a:lstStyle/>
          <a:p>
            <a:endParaRPr/>
          </a:p>
        </p:txBody>
      </p:sp>
      <p:sp>
        <p:nvSpPr>
          <p:cNvPr id="4" name="object 4"/>
          <p:cNvSpPr/>
          <p:nvPr/>
        </p:nvSpPr>
        <p:spPr>
          <a:xfrm>
            <a:off x="0" y="7892605"/>
            <a:ext cx="18288000" cy="2394585"/>
          </a:xfrm>
          <a:custGeom>
            <a:avLst/>
            <a:gdLst/>
            <a:ahLst/>
            <a:cxnLst/>
            <a:rect l="l" t="t" r="r" b="b"/>
            <a:pathLst>
              <a:path w="18288000" h="2394584">
                <a:moveTo>
                  <a:pt x="18287988" y="0"/>
                </a:moveTo>
                <a:lnTo>
                  <a:pt x="18231523" y="5473"/>
                </a:lnTo>
                <a:lnTo>
                  <a:pt x="18154549" y="18618"/>
                </a:lnTo>
                <a:lnTo>
                  <a:pt x="18108041" y="27863"/>
                </a:lnTo>
                <a:lnTo>
                  <a:pt x="18061496" y="37909"/>
                </a:lnTo>
                <a:lnTo>
                  <a:pt x="18014912" y="48768"/>
                </a:lnTo>
                <a:lnTo>
                  <a:pt x="17968303" y="60413"/>
                </a:lnTo>
                <a:lnTo>
                  <a:pt x="17921669" y="72859"/>
                </a:lnTo>
                <a:lnTo>
                  <a:pt x="17875009" y="86106"/>
                </a:lnTo>
                <a:lnTo>
                  <a:pt x="17828337" y="100139"/>
                </a:lnTo>
                <a:lnTo>
                  <a:pt x="17781664" y="114960"/>
                </a:lnTo>
                <a:lnTo>
                  <a:pt x="17734966" y="130568"/>
                </a:lnTo>
                <a:lnTo>
                  <a:pt x="17688281" y="146964"/>
                </a:lnTo>
                <a:lnTo>
                  <a:pt x="17641596" y="164147"/>
                </a:lnTo>
                <a:lnTo>
                  <a:pt x="17594936" y="182105"/>
                </a:lnTo>
                <a:lnTo>
                  <a:pt x="17548276" y="200850"/>
                </a:lnTo>
                <a:lnTo>
                  <a:pt x="17501642" y="220370"/>
                </a:lnTo>
                <a:lnTo>
                  <a:pt x="17455033" y="240665"/>
                </a:lnTo>
                <a:lnTo>
                  <a:pt x="17408462" y="261734"/>
                </a:lnTo>
                <a:lnTo>
                  <a:pt x="17361916" y="283578"/>
                </a:lnTo>
                <a:lnTo>
                  <a:pt x="17315422" y="306197"/>
                </a:lnTo>
                <a:lnTo>
                  <a:pt x="17268978" y="329577"/>
                </a:lnTo>
                <a:lnTo>
                  <a:pt x="17222572" y="353720"/>
                </a:lnTo>
                <a:lnTo>
                  <a:pt x="17176230" y="378637"/>
                </a:lnTo>
                <a:lnTo>
                  <a:pt x="17129405" y="404558"/>
                </a:lnTo>
                <a:lnTo>
                  <a:pt x="17082974" y="431063"/>
                </a:lnTo>
                <a:lnTo>
                  <a:pt x="17036936" y="458114"/>
                </a:lnTo>
                <a:lnTo>
                  <a:pt x="16991292" y="485698"/>
                </a:lnTo>
                <a:lnTo>
                  <a:pt x="16946042" y="513765"/>
                </a:lnTo>
                <a:lnTo>
                  <a:pt x="16901186" y="542302"/>
                </a:lnTo>
                <a:lnTo>
                  <a:pt x="16856736" y="571296"/>
                </a:lnTo>
                <a:lnTo>
                  <a:pt x="16812667" y="600710"/>
                </a:lnTo>
                <a:lnTo>
                  <a:pt x="16769004" y="630529"/>
                </a:lnTo>
                <a:lnTo>
                  <a:pt x="16725735" y="660717"/>
                </a:lnTo>
                <a:lnTo>
                  <a:pt x="16682860" y="691248"/>
                </a:lnTo>
                <a:lnTo>
                  <a:pt x="16640391" y="722109"/>
                </a:lnTo>
                <a:lnTo>
                  <a:pt x="16598329" y="753262"/>
                </a:lnTo>
                <a:lnTo>
                  <a:pt x="16556660" y="784682"/>
                </a:lnTo>
                <a:lnTo>
                  <a:pt x="16515385" y="816368"/>
                </a:lnTo>
                <a:lnTo>
                  <a:pt x="16474529" y="848271"/>
                </a:lnTo>
                <a:lnTo>
                  <a:pt x="16434067" y="880364"/>
                </a:lnTo>
                <a:lnTo>
                  <a:pt x="16393998" y="912647"/>
                </a:lnTo>
                <a:lnTo>
                  <a:pt x="16354349" y="945070"/>
                </a:lnTo>
                <a:lnTo>
                  <a:pt x="16315106" y="977620"/>
                </a:lnTo>
                <a:lnTo>
                  <a:pt x="16276257" y="1010259"/>
                </a:lnTo>
                <a:lnTo>
                  <a:pt x="16237827" y="1042987"/>
                </a:lnTo>
                <a:lnTo>
                  <a:pt x="16199790" y="1075766"/>
                </a:lnTo>
                <a:lnTo>
                  <a:pt x="16162173" y="1108557"/>
                </a:lnTo>
                <a:lnTo>
                  <a:pt x="16088157" y="1174127"/>
                </a:lnTo>
                <a:lnTo>
                  <a:pt x="16015792" y="1239494"/>
                </a:lnTo>
                <a:lnTo>
                  <a:pt x="15945066" y="1304467"/>
                </a:lnTo>
                <a:lnTo>
                  <a:pt x="15842069" y="1400746"/>
                </a:lnTo>
                <a:lnTo>
                  <a:pt x="15617203" y="1614512"/>
                </a:lnTo>
                <a:lnTo>
                  <a:pt x="15542121" y="1684680"/>
                </a:lnTo>
                <a:lnTo>
                  <a:pt x="15504198" y="1719491"/>
                </a:lnTo>
                <a:lnTo>
                  <a:pt x="15465971" y="1754047"/>
                </a:lnTo>
                <a:lnTo>
                  <a:pt x="15427427" y="1788274"/>
                </a:lnTo>
                <a:lnTo>
                  <a:pt x="15388527" y="1822094"/>
                </a:lnTo>
                <a:lnTo>
                  <a:pt x="15349258" y="1855457"/>
                </a:lnTo>
                <a:lnTo>
                  <a:pt x="15341003" y="1862289"/>
                </a:lnTo>
                <a:lnTo>
                  <a:pt x="0" y="1862289"/>
                </a:lnTo>
                <a:lnTo>
                  <a:pt x="0" y="1909914"/>
                </a:lnTo>
                <a:lnTo>
                  <a:pt x="15282698" y="1909914"/>
                </a:lnTo>
                <a:lnTo>
                  <a:pt x="15269490" y="1920532"/>
                </a:lnTo>
                <a:lnTo>
                  <a:pt x="15228926" y="1952117"/>
                </a:lnTo>
                <a:lnTo>
                  <a:pt x="15187879" y="1982965"/>
                </a:lnTo>
                <a:lnTo>
                  <a:pt x="15146325" y="2013026"/>
                </a:lnTo>
                <a:lnTo>
                  <a:pt x="15104225" y="2042223"/>
                </a:lnTo>
                <a:lnTo>
                  <a:pt x="15061565" y="2070493"/>
                </a:lnTo>
                <a:lnTo>
                  <a:pt x="15018309" y="2097773"/>
                </a:lnTo>
                <a:lnTo>
                  <a:pt x="14974431" y="2123998"/>
                </a:lnTo>
                <a:lnTo>
                  <a:pt x="14932660" y="2147773"/>
                </a:lnTo>
                <a:lnTo>
                  <a:pt x="14890166" y="2170798"/>
                </a:lnTo>
                <a:lnTo>
                  <a:pt x="14846948" y="2193099"/>
                </a:lnTo>
                <a:lnTo>
                  <a:pt x="14802866" y="2214727"/>
                </a:lnTo>
                <a:lnTo>
                  <a:pt x="14758264" y="2235530"/>
                </a:lnTo>
                <a:lnTo>
                  <a:pt x="14712760" y="2255672"/>
                </a:lnTo>
                <a:lnTo>
                  <a:pt x="14666468" y="2275103"/>
                </a:lnTo>
                <a:lnTo>
                  <a:pt x="14619364" y="2293836"/>
                </a:lnTo>
                <a:lnTo>
                  <a:pt x="14571434" y="2311870"/>
                </a:lnTo>
                <a:lnTo>
                  <a:pt x="14522666" y="2329218"/>
                </a:lnTo>
                <a:lnTo>
                  <a:pt x="14473047" y="2345893"/>
                </a:lnTo>
                <a:lnTo>
                  <a:pt x="14422552" y="2361869"/>
                </a:lnTo>
                <a:lnTo>
                  <a:pt x="14371168" y="2377198"/>
                </a:lnTo>
                <a:lnTo>
                  <a:pt x="14318882" y="2391841"/>
                </a:lnTo>
                <a:lnTo>
                  <a:pt x="14309179" y="2394394"/>
                </a:lnTo>
                <a:lnTo>
                  <a:pt x="14492897" y="2394394"/>
                </a:lnTo>
                <a:lnTo>
                  <a:pt x="14566392" y="2369375"/>
                </a:lnTo>
                <a:lnTo>
                  <a:pt x="14612988" y="2352306"/>
                </a:lnTo>
                <a:lnTo>
                  <a:pt x="14658835" y="2334603"/>
                </a:lnTo>
                <a:lnTo>
                  <a:pt x="14703946" y="2316251"/>
                </a:lnTo>
                <a:lnTo>
                  <a:pt x="14748332" y="2297265"/>
                </a:lnTo>
                <a:lnTo>
                  <a:pt x="14792008" y="2277618"/>
                </a:lnTo>
                <a:lnTo>
                  <a:pt x="14834985" y="2257323"/>
                </a:lnTo>
                <a:lnTo>
                  <a:pt x="14877276" y="2236355"/>
                </a:lnTo>
                <a:lnTo>
                  <a:pt x="14919008" y="2214676"/>
                </a:lnTo>
                <a:lnTo>
                  <a:pt x="14959876" y="2192426"/>
                </a:lnTo>
                <a:lnTo>
                  <a:pt x="15000212" y="2169452"/>
                </a:lnTo>
                <a:lnTo>
                  <a:pt x="15042693" y="2144039"/>
                </a:lnTo>
                <a:lnTo>
                  <a:pt x="15084565" y="2117687"/>
                </a:lnTo>
                <a:lnTo>
                  <a:pt x="15125853" y="2090458"/>
                </a:lnTo>
                <a:lnTo>
                  <a:pt x="15166594" y="2062416"/>
                </a:lnTo>
                <a:lnTo>
                  <a:pt x="15206802" y="2033600"/>
                </a:lnTo>
                <a:lnTo>
                  <a:pt x="15246503" y="2004072"/>
                </a:lnTo>
                <a:lnTo>
                  <a:pt x="15285733" y="1973897"/>
                </a:lnTo>
                <a:lnTo>
                  <a:pt x="15324506" y="1943112"/>
                </a:lnTo>
                <a:lnTo>
                  <a:pt x="15362860" y="1911781"/>
                </a:lnTo>
                <a:lnTo>
                  <a:pt x="15365083" y="1909914"/>
                </a:lnTo>
                <a:lnTo>
                  <a:pt x="18287988" y="1909914"/>
                </a:lnTo>
                <a:lnTo>
                  <a:pt x="18287988" y="1862289"/>
                </a:lnTo>
                <a:lnTo>
                  <a:pt x="15421394" y="1862289"/>
                </a:lnTo>
                <a:lnTo>
                  <a:pt x="15438374" y="1847710"/>
                </a:lnTo>
                <a:lnTo>
                  <a:pt x="15475611" y="1815071"/>
                </a:lnTo>
                <a:lnTo>
                  <a:pt x="15512504" y="1782114"/>
                </a:lnTo>
                <a:lnTo>
                  <a:pt x="15549106" y="1748878"/>
                </a:lnTo>
                <a:lnTo>
                  <a:pt x="15585428" y="1715439"/>
                </a:lnTo>
                <a:lnTo>
                  <a:pt x="15657373" y="1648104"/>
                </a:lnTo>
                <a:lnTo>
                  <a:pt x="15877286" y="1439024"/>
                </a:lnTo>
                <a:lnTo>
                  <a:pt x="15979610" y="1343406"/>
                </a:lnTo>
                <a:lnTo>
                  <a:pt x="16049867" y="1278902"/>
                </a:lnTo>
                <a:lnTo>
                  <a:pt x="16121749" y="1214005"/>
                </a:lnTo>
                <a:lnTo>
                  <a:pt x="16195243" y="1148930"/>
                </a:lnTo>
                <a:lnTo>
                  <a:pt x="16270364" y="1083856"/>
                </a:lnTo>
                <a:lnTo>
                  <a:pt x="16308515" y="1051382"/>
                </a:lnTo>
                <a:lnTo>
                  <a:pt x="16347085" y="1018984"/>
                </a:lnTo>
                <a:lnTo>
                  <a:pt x="16386036" y="986688"/>
                </a:lnTo>
                <a:lnTo>
                  <a:pt x="16425393" y="954519"/>
                </a:lnTo>
                <a:lnTo>
                  <a:pt x="16465144" y="922489"/>
                </a:lnTo>
                <a:lnTo>
                  <a:pt x="16505301" y="890638"/>
                </a:lnTo>
                <a:lnTo>
                  <a:pt x="16545840" y="858989"/>
                </a:lnTo>
                <a:lnTo>
                  <a:pt x="16586784" y="827557"/>
                </a:lnTo>
                <a:lnTo>
                  <a:pt x="16628110" y="796378"/>
                </a:lnTo>
                <a:lnTo>
                  <a:pt x="16669842" y="765479"/>
                </a:lnTo>
                <a:lnTo>
                  <a:pt x="16711956" y="734860"/>
                </a:lnTo>
                <a:lnTo>
                  <a:pt x="16754475" y="704570"/>
                </a:lnTo>
                <a:lnTo>
                  <a:pt x="16797376" y="674636"/>
                </a:lnTo>
                <a:lnTo>
                  <a:pt x="16840657" y="645058"/>
                </a:lnTo>
                <a:lnTo>
                  <a:pt x="16884333" y="615873"/>
                </a:lnTo>
                <a:lnTo>
                  <a:pt x="16928402" y="587121"/>
                </a:lnTo>
                <a:lnTo>
                  <a:pt x="16972852" y="558800"/>
                </a:lnTo>
                <a:lnTo>
                  <a:pt x="17017683" y="530961"/>
                </a:lnTo>
                <a:lnTo>
                  <a:pt x="17062908" y="503605"/>
                </a:lnTo>
                <a:lnTo>
                  <a:pt x="17108513" y="476770"/>
                </a:lnTo>
                <a:lnTo>
                  <a:pt x="17154500" y="450481"/>
                </a:lnTo>
                <a:lnTo>
                  <a:pt x="17200868" y="424764"/>
                </a:lnTo>
                <a:lnTo>
                  <a:pt x="17248670" y="399072"/>
                </a:lnTo>
                <a:lnTo>
                  <a:pt x="17296537" y="374218"/>
                </a:lnTo>
                <a:lnTo>
                  <a:pt x="17344454" y="350189"/>
                </a:lnTo>
                <a:lnTo>
                  <a:pt x="17392422" y="326999"/>
                </a:lnTo>
                <a:lnTo>
                  <a:pt x="17440440" y="304660"/>
                </a:lnTo>
                <a:lnTo>
                  <a:pt x="17488485" y="283146"/>
                </a:lnTo>
                <a:lnTo>
                  <a:pt x="17536567" y="262470"/>
                </a:lnTo>
                <a:lnTo>
                  <a:pt x="17584662" y="242646"/>
                </a:lnTo>
                <a:lnTo>
                  <a:pt x="17632782" y="223659"/>
                </a:lnTo>
                <a:lnTo>
                  <a:pt x="17680915" y="205511"/>
                </a:lnTo>
                <a:lnTo>
                  <a:pt x="17729048" y="188201"/>
                </a:lnTo>
                <a:lnTo>
                  <a:pt x="17777194" y="171742"/>
                </a:lnTo>
                <a:lnTo>
                  <a:pt x="17825314" y="156133"/>
                </a:lnTo>
                <a:lnTo>
                  <a:pt x="17873434" y="141363"/>
                </a:lnTo>
                <a:lnTo>
                  <a:pt x="17921529" y="127457"/>
                </a:lnTo>
                <a:lnTo>
                  <a:pt x="17969611" y="114388"/>
                </a:lnTo>
                <a:lnTo>
                  <a:pt x="18017655" y="102171"/>
                </a:lnTo>
                <a:lnTo>
                  <a:pt x="18065649" y="90805"/>
                </a:lnTo>
                <a:lnTo>
                  <a:pt x="18113617" y="80289"/>
                </a:lnTo>
                <a:lnTo>
                  <a:pt x="18161521" y="70637"/>
                </a:lnTo>
                <a:lnTo>
                  <a:pt x="18209375" y="61836"/>
                </a:lnTo>
                <a:lnTo>
                  <a:pt x="18257381" y="55105"/>
                </a:lnTo>
                <a:lnTo>
                  <a:pt x="18287988" y="52781"/>
                </a:lnTo>
                <a:lnTo>
                  <a:pt x="18287988" y="0"/>
                </a:lnTo>
                <a:close/>
              </a:path>
            </a:pathLst>
          </a:custGeom>
          <a:solidFill>
            <a:srgbClr val="332C2C"/>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6"/>
          <p:cNvSpPr/>
          <p:nvPr/>
        </p:nvSpPr>
        <p:spPr>
          <a:xfrm>
            <a:off x="0" y="5482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8" name="Text 2">
            <a:extLst>
              <a:ext uri="{FF2B5EF4-FFF2-40B4-BE49-F238E27FC236}">
                <a16:creationId xmlns:a16="http://schemas.microsoft.com/office/drawing/2014/main" id="{F77087BD-9621-41FA-B02D-0517E701E68E}"/>
              </a:ext>
            </a:extLst>
          </p:cNvPr>
          <p:cNvSpPr/>
          <p:nvPr/>
        </p:nvSpPr>
        <p:spPr>
          <a:xfrm>
            <a:off x="2134900" y="1263650"/>
            <a:ext cx="8274037" cy="817336"/>
          </a:xfrm>
          <a:prstGeom prst="rect">
            <a:avLst/>
          </a:prstGeom>
          <a:noFill/>
          <a:ln/>
        </p:spPr>
        <p:txBody>
          <a:bodyPr wrap="none" rtlCol="0" anchor="t"/>
          <a:lstStyle/>
          <a:p>
            <a:pPr>
              <a:lnSpc>
                <a:spcPts val="6437"/>
              </a:lnSpc>
            </a:pPr>
            <a:r>
              <a:rPr lang="en-US" sz="5150" dirty="0">
                <a:solidFill>
                  <a:srgbClr val="38512F"/>
                </a:solidFill>
                <a:latin typeface="Verdana" panose="020B0604030504040204" pitchFamily="34" charset="0"/>
                <a:ea typeface="Verdana" panose="020B0604030504040204" pitchFamily="34" charset="0"/>
                <a:cs typeface="Lora" pitchFamily="34" charset="-120"/>
              </a:rPr>
              <a:t>Markov Decision Processes</a:t>
            </a:r>
            <a:endParaRPr lang="en-US" sz="5150" dirty="0">
              <a:latin typeface="Verdana" panose="020B0604030504040204" pitchFamily="34" charset="0"/>
              <a:ea typeface="Verdana" panose="020B0604030504040204" pitchFamily="34" charset="0"/>
            </a:endParaRPr>
          </a:p>
        </p:txBody>
      </p:sp>
      <p:sp>
        <p:nvSpPr>
          <p:cNvPr id="9" name="Shape 3">
            <a:extLst>
              <a:ext uri="{FF2B5EF4-FFF2-40B4-BE49-F238E27FC236}">
                <a16:creationId xmlns:a16="http://schemas.microsoft.com/office/drawing/2014/main" id="{42C81DAF-D91A-4775-9A51-1C118736E581}"/>
              </a:ext>
            </a:extLst>
          </p:cNvPr>
          <p:cNvSpPr/>
          <p:nvPr/>
        </p:nvSpPr>
        <p:spPr>
          <a:xfrm>
            <a:off x="2134900" y="2636798"/>
            <a:ext cx="6073873" cy="3129883"/>
          </a:xfrm>
          <a:prstGeom prst="roundRect">
            <a:avLst>
              <a:gd name="adj" fmla="val 2979"/>
            </a:avLst>
          </a:prstGeom>
          <a:solidFill>
            <a:srgbClr val="F6E9D5"/>
          </a:solidFill>
          <a:ln/>
        </p:spPr>
      </p:sp>
      <p:sp>
        <p:nvSpPr>
          <p:cNvPr id="10" name="Text 4">
            <a:extLst>
              <a:ext uri="{FF2B5EF4-FFF2-40B4-BE49-F238E27FC236}">
                <a16:creationId xmlns:a16="http://schemas.microsoft.com/office/drawing/2014/main" id="{7106E2F1-59E2-482D-ACA2-FBC463F13D2B}"/>
              </a:ext>
            </a:extLst>
          </p:cNvPr>
          <p:cNvSpPr/>
          <p:nvPr/>
        </p:nvSpPr>
        <p:spPr>
          <a:xfrm>
            <a:off x="2412806" y="2914703"/>
            <a:ext cx="4198230" cy="408817"/>
          </a:xfrm>
          <a:prstGeom prst="rect">
            <a:avLst/>
          </a:prstGeom>
          <a:noFill/>
          <a:ln/>
        </p:spPr>
        <p:txBody>
          <a:bodyPr wrap="none" rtlCol="0" anchor="t"/>
          <a:lstStyle/>
          <a:p>
            <a:pPr>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Sequential Decision Making</a:t>
            </a:r>
            <a:endParaRPr lang="en-US" sz="2574" dirty="0">
              <a:latin typeface="Verdana" panose="020B0604030504040204" pitchFamily="34" charset="0"/>
              <a:ea typeface="Verdana" panose="020B0604030504040204" pitchFamily="34" charset="0"/>
            </a:endParaRPr>
          </a:p>
        </p:txBody>
      </p:sp>
      <p:sp>
        <p:nvSpPr>
          <p:cNvPr id="11" name="Text 5">
            <a:extLst>
              <a:ext uri="{FF2B5EF4-FFF2-40B4-BE49-F238E27FC236}">
                <a16:creationId xmlns:a16="http://schemas.microsoft.com/office/drawing/2014/main" id="{59EC5DD1-0741-4F48-8ABB-6DDBFB68F7D1}"/>
              </a:ext>
            </a:extLst>
          </p:cNvPr>
          <p:cNvSpPr/>
          <p:nvPr/>
        </p:nvSpPr>
        <p:spPr>
          <a:xfrm>
            <a:off x="2412806" y="3490174"/>
            <a:ext cx="5518061" cy="1667437"/>
          </a:xfrm>
          <a:prstGeom prst="rect">
            <a:avLst/>
          </a:prstGeom>
          <a:noFill/>
          <a:ln/>
        </p:spPr>
        <p:txBody>
          <a:bodyPr wrap="square" rtlCol="0" anchor="t"/>
          <a:lstStyle/>
          <a:p>
            <a:pPr>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Markov Decision Processes (MDPs) model sequential decision problems where the outcome of each action depends on the current state and is uncertain.</a:t>
            </a:r>
            <a:endParaRPr lang="en-US" sz="2189" dirty="0">
              <a:latin typeface="Verdana" panose="020B0604030504040204" pitchFamily="34" charset="0"/>
              <a:ea typeface="Verdana" panose="020B0604030504040204" pitchFamily="34" charset="0"/>
            </a:endParaRPr>
          </a:p>
        </p:txBody>
      </p:sp>
      <p:sp>
        <p:nvSpPr>
          <p:cNvPr id="12" name="Shape 6">
            <a:extLst>
              <a:ext uri="{FF2B5EF4-FFF2-40B4-BE49-F238E27FC236}">
                <a16:creationId xmlns:a16="http://schemas.microsoft.com/office/drawing/2014/main" id="{0AAF5C98-832F-43F1-9A6B-D967A460C248}"/>
              </a:ext>
            </a:extLst>
          </p:cNvPr>
          <p:cNvSpPr/>
          <p:nvPr/>
        </p:nvSpPr>
        <p:spPr>
          <a:xfrm>
            <a:off x="8486677" y="2636798"/>
            <a:ext cx="6073873" cy="3129883"/>
          </a:xfrm>
          <a:prstGeom prst="roundRect">
            <a:avLst>
              <a:gd name="adj" fmla="val 2979"/>
            </a:avLst>
          </a:prstGeom>
          <a:solidFill>
            <a:srgbClr val="F6E9D5"/>
          </a:solidFill>
          <a:ln/>
        </p:spPr>
      </p:sp>
      <p:sp>
        <p:nvSpPr>
          <p:cNvPr id="13" name="Text 7">
            <a:extLst>
              <a:ext uri="{FF2B5EF4-FFF2-40B4-BE49-F238E27FC236}">
                <a16:creationId xmlns:a16="http://schemas.microsoft.com/office/drawing/2014/main" id="{2DD8444E-E818-47D0-AB28-F27ECCAD20D5}"/>
              </a:ext>
            </a:extLst>
          </p:cNvPr>
          <p:cNvSpPr/>
          <p:nvPr/>
        </p:nvSpPr>
        <p:spPr>
          <a:xfrm>
            <a:off x="8764585" y="2914703"/>
            <a:ext cx="3745478" cy="408817"/>
          </a:xfrm>
          <a:prstGeom prst="rect">
            <a:avLst/>
          </a:prstGeom>
          <a:noFill/>
          <a:ln/>
        </p:spPr>
        <p:txBody>
          <a:bodyPr wrap="none" rtlCol="0" anchor="t"/>
          <a:lstStyle/>
          <a:p>
            <a:pPr>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Rewards and Transitions</a:t>
            </a:r>
            <a:endParaRPr lang="en-US" sz="2574" dirty="0">
              <a:latin typeface="Verdana" panose="020B0604030504040204" pitchFamily="34" charset="0"/>
              <a:ea typeface="Verdana" panose="020B0604030504040204" pitchFamily="34" charset="0"/>
            </a:endParaRPr>
          </a:p>
        </p:txBody>
      </p:sp>
      <p:sp>
        <p:nvSpPr>
          <p:cNvPr id="14" name="Text 8">
            <a:extLst>
              <a:ext uri="{FF2B5EF4-FFF2-40B4-BE49-F238E27FC236}">
                <a16:creationId xmlns:a16="http://schemas.microsoft.com/office/drawing/2014/main" id="{708F9F82-73BF-4435-A783-A8A48EDE270D}"/>
              </a:ext>
            </a:extLst>
          </p:cNvPr>
          <p:cNvSpPr/>
          <p:nvPr/>
        </p:nvSpPr>
        <p:spPr>
          <a:xfrm>
            <a:off x="8764585" y="3490174"/>
            <a:ext cx="5518061" cy="1250578"/>
          </a:xfrm>
          <a:prstGeom prst="rect">
            <a:avLst/>
          </a:prstGeom>
          <a:noFill/>
          <a:ln/>
        </p:spPr>
        <p:txBody>
          <a:bodyPr wrap="square" rtlCol="0" anchor="t"/>
          <a:lstStyle/>
          <a:p>
            <a:pPr>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MDPs define rewards for taking actions in each state and the probability distributions of transitioning to new states.</a:t>
            </a:r>
            <a:endParaRPr lang="en-US" sz="2189" dirty="0">
              <a:latin typeface="Verdana" panose="020B0604030504040204" pitchFamily="34" charset="0"/>
              <a:ea typeface="Verdana" panose="020B0604030504040204" pitchFamily="34" charset="0"/>
            </a:endParaRPr>
          </a:p>
        </p:txBody>
      </p:sp>
      <p:sp>
        <p:nvSpPr>
          <p:cNvPr id="15" name="Shape 9">
            <a:extLst>
              <a:ext uri="{FF2B5EF4-FFF2-40B4-BE49-F238E27FC236}">
                <a16:creationId xmlns:a16="http://schemas.microsoft.com/office/drawing/2014/main" id="{7D8494A7-BFC3-4632-A292-3D8D02B6A013}"/>
              </a:ext>
            </a:extLst>
          </p:cNvPr>
          <p:cNvSpPr/>
          <p:nvPr/>
        </p:nvSpPr>
        <p:spPr>
          <a:xfrm>
            <a:off x="2134900" y="6044587"/>
            <a:ext cx="6073873" cy="2669489"/>
          </a:xfrm>
          <a:prstGeom prst="roundRect">
            <a:avLst>
              <a:gd name="adj" fmla="val 3501"/>
            </a:avLst>
          </a:prstGeom>
          <a:solidFill>
            <a:srgbClr val="F6E9D5"/>
          </a:solidFill>
          <a:ln/>
        </p:spPr>
      </p:sp>
      <p:sp>
        <p:nvSpPr>
          <p:cNvPr id="16" name="Text 10">
            <a:extLst>
              <a:ext uri="{FF2B5EF4-FFF2-40B4-BE49-F238E27FC236}">
                <a16:creationId xmlns:a16="http://schemas.microsoft.com/office/drawing/2014/main" id="{B3540AA7-6B20-4492-8755-3851995DE86B}"/>
              </a:ext>
            </a:extLst>
          </p:cNvPr>
          <p:cNvSpPr/>
          <p:nvPr/>
        </p:nvSpPr>
        <p:spPr>
          <a:xfrm>
            <a:off x="2412806" y="6322495"/>
            <a:ext cx="3269790" cy="408817"/>
          </a:xfrm>
          <a:prstGeom prst="rect">
            <a:avLst/>
          </a:prstGeom>
          <a:noFill/>
          <a:ln/>
        </p:spPr>
        <p:txBody>
          <a:bodyPr wrap="none" rtlCol="0" anchor="t"/>
          <a:lstStyle/>
          <a:p>
            <a:pPr>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Optimal Policies</a:t>
            </a:r>
            <a:endParaRPr lang="en-US" sz="2574" dirty="0">
              <a:latin typeface="Verdana" panose="020B0604030504040204" pitchFamily="34" charset="0"/>
              <a:ea typeface="Verdana" panose="020B0604030504040204" pitchFamily="34" charset="0"/>
            </a:endParaRPr>
          </a:p>
        </p:txBody>
      </p:sp>
      <p:sp>
        <p:nvSpPr>
          <p:cNvPr id="17" name="Text 11">
            <a:extLst>
              <a:ext uri="{FF2B5EF4-FFF2-40B4-BE49-F238E27FC236}">
                <a16:creationId xmlns:a16="http://schemas.microsoft.com/office/drawing/2014/main" id="{B9FEDD14-DA1D-4CE2-ACC3-314A943BC774}"/>
              </a:ext>
            </a:extLst>
          </p:cNvPr>
          <p:cNvSpPr/>
          <p:nvPr/>
        </p:nvSpPr>
        <p:spPr>
          <a:xfrm>
            <a:off x="2412806" y="6897965"/>
            <a:ext cx="5518061" cy="1250578"/>
          </a:xfrm>
          <a:prstGeom prst="rect">
            <a:avLst/>
          </a:prstGeom>
          <a:noFill/>
          <a:ln/>
        </p:spPr>
        <p:txBody>
          <a:bodyPr wrap="square" rtlCol="0" anchor="t"/>
          <a:lstStyle/>
          <a:p>
            <a:pPr>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The goal is to find an optimal policy - a mapping from states to actions that maximizes the expected cumulative reward over time.</a:t>
            </a:r>
            <a:endParaRPr lang="en-US" sz="2189" dirty="0">
              <a:latin typeface="Verdana" panose="020B0604030504040204" pitchFamily="34" charset="0"/>
              <a:ea typeface="Verdana" panose="020B0604030504040204" pitchFamily="34" charset="0"/>
            </a:endParaRPr>
          </a:p>
        </p:txBody>
      </p:sp>
      <p:sp>
        <p:nvSpPr>
          <p:cNvPr id="18" name="Shape 12">
            <a:extLst>
              <a:ext uri="{FF2B5EF4-FFF2-40B4-BE49-F238E27FC236}">
                <a16:creationId xmlns:a16="http://schemas.microsoft.com/office/drawing/2014/main" id="{E93DB431-9126-442B-8873-62D0D8CF7887}"/>
              </a:ext>
            </a:extLst>
          </p:cNvPr>
          <p:cNvSpPr/>
          <p:nvPr/>
        </p:nvSpPr>
        <p:spPr>
          <a:xfrm>
            <a:off x="8486677" y="6044588"/>
            <a:ext cx="6073873" cy="2669488"/>
          </a:xfrm>
          <a:prstGeom prst="roundRect">
            <a:avLst>
              <a:gd name="adj" fmla="val 3501"/>
            </a:avLst>
          </a:prstGeom>
          <a:solidFill>
            <a:srgbClr val="F6E9D5"/>
          </a:solidFill>
          <a:ln/>
        </p:spPr>
      </p:sp>
      <p:sp>
        <p:nvSpPr>
          <p:cNvPr id="19" name="Text 13">
            <a:extLst>
              <a:ext uri="{FF2B5EF4-FFF2-40B4-BE49-F238E27FC236}">
                <a16:creationId xmlns:a16="http://schemas.microsoft.com/office/drawing/2014/main" id="{5D5F8BBD-7E1C-4853-9DCA-E560218701FA}"/>
              </a:ext>
            </a:extLst>
          </p:cNvPr>
          <p:cNvSpPr/>
          <p:nvPr/>
        </p:nvSpPr>
        <p:spPr>
          <a:xfrm>
            <a:off x="8764585" y="6322495"/>
            <a:ext cx="3500188" cy="408817"/>
          </a:xfrm>
          <a:prstGeom prst="rect">
            <a:avLst/>
          </a:prstGeom>
          <a:noFill/>
          <a:ln/>
        </p:spPr>
        <p:txBody>
          <a:bodyPr wrap="none" rtlCol="0" anchor="t"/>
          <a:lstStyle/>
          <a:p>
            <a:pPr>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Dynamic Programming</a:t>
            </a:r>
            <a:endParaRPr lang="en-US" sz="2574" dirty="0">
              <a:latin typeface="Verdana" panose="020B0604030504040204" pitchFamily="34" charset="0"/>
              <a:ea typeface="Verdana" panose="020B0604030504040204" pitchFamily="34" charset="0"/>
            </a:endParaRPr>
          </a:p>
        </p:txBody>
      </p:sp>
      <p:sp>
        <p:nvSpPr>
          <p:cNvPr id="20" name="Text 14">
            <a:extLst>
              <a:ext uri="{FF2B5EF4-FFF2-40B4-BE49-F238E27FC236}">
                <a16:creationId xmlns:a16="http://schemas.microsoft.com/office/drawing/2014/main" id="{459F2087-9989-40C4-8633-FE69C358F2E0}"/>
              </a:ext>
            </a:extLst>
          </p:cNvPr>
          <p:cNvSpPr/>
          <p:nvPr/>
        </p:nvSpPr>
        <p:spPr>
          <a:xfrm>
            <a:off x="8764585" y="6897965"/>
            <a:ext cx="5518061" cy="1250578"/>
          </a:xfrm>
          <a:prstGeom prst="rect">
            <a:avLst/>
          </a:prstGeom>
          <a:noFill/>
          <a:ln/>
        </p:spPr>
        <p:txBody>
          <a:bodyPr wrap="square" rtlCol="0" anchor="t"/>
          <a:lstStyle/>
          <a:p>
            <a:pPr>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Algorithms like value iteration and policy iteration are used to efficiently compute optimal policies for MDPs.</a:t>
            </a:r>
            <a:endParaRPr lang="en-US" sz="2189"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166131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6"/>
          <p:cNvSpPr/>
          <p:nvPr/>
        </p:nvSpPr>
        <p:spPr>
          <a:xfrm>
            <a:off x="0" y="5482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8" name="Image 0" descr="preencoded.png">
            <a:extLst>
              <a:ext uri="{FF2B5EF4-FFF2-40B4-BE49-F238E27FC236}">
                <a16:creationId xmlns:a16="http://schemas.microsoft.com/office/drawing/2014/main" id="{BAF53CB5-22C5-4F4C-A857-EDD0037A7A55}"/>
              </a:ext>
            </a:extLst>
          </p:cNvPr>
          <p:cNvPicPr>
            <a:picLocks noChangeAspect="1"/>
          </p:cNvPicPr>
          <p:nvPr/>
        </p:nvPicPr>
        <p:blipFill>
          <a:blip r:embed="rId2"/>
          <a:stretch>
            <a:fillRect/>
          </a:stretch>
        </p:blipFill>
        <p:spPr>
          <a:xfrm>
            <a:off x="11447469" y="2778"/>
            <a:ext cx="6862763" cy="10294144"/>
          </a:xfrm>
          <a:prstGeom prst="rect">
            <a:avLst/>
          </a:prstGeom>
        </p:spPr>
      </p:pic>
      <p:sp>
        <p:nvSpPr>
          <p:cNvPr id="9" name="Text 2">
            <a:extLst>
              <a:ext uri="{FF2B5EF4-FFF2-40B4-BE49-F238E27FC236}">
                <a16:creationId xmlns:a16="http://schemas.microsoft.com/office/drawing/2014/main" id="{BF40322D-C9CF-4E99-A650-76C6669C18B3}"/>
              </a:ext>
            </a:extLst>
          </p:cNvPr>
          <p:cNvSpPr/>
          <p:nvPr/>
        </p:nvSpPr>
        <p:spPr>
          <a:xfrm>
            <a:off x="1042223" y="3016250"/>
            <a:ext cx="9353492" cy="2256312"/>
          </a:xfrm>
          <a:prstGeom prst="rect">
            <a:avLst/>
          </a:prstGeom>
          <a:noFill/>
          <a:ln/>
        </p:spPr>
        <p:txBody>
          <a:bodyPr wrap="square" rtlCol="0" anchor="t"/>
          <a:lstStyle/>
          <a:p>
            <a:pPr>
              <a:lnSpc>
                <a:spcPts val="8883"/>
              </a:lnSpc>
            </a:pPr>
            <a:r>
              <a:rPr lang="en-US" sz="7106" dirty="0">
                <a:solidFill>
                  <a:srgbClr val="38512F"/>
                </a:solidFill>
                <a:latin typeface="Verdana" panose="020B0604030504040204" pitchFamily="34" charset="0"/>
                <a:ea typeface="Verdana" panose="020B0604030504040204" pitchFamily="34" charset="0"/>
                <a:cs typeface="Lora" pitchFamily="34" charset="-120"/>
              </a:rPr>
              <a:t>Conclusion and Future Directions</a:t>
            </a:r>
            <a:endParaRPr lang="en-US" sz="7106" dirty="0">
              <a:latin typeface="Verdana" panose="020B0604030504040204" pitchFamily="34" charset="0"/>
              <a:ea typeface="Verdana" panose="020B0604030504040204" pitchFamily="34" charset="0"/>
            </a:endParaRPr>
          </a:p>
        </p:txBody>
      </p:sp>
      <p:sp>
        <p:nvSpPr>
          <p:cNvPr id="10" name="Text 3">
            <a:extLst>
              <a:ext uri="{FF2B5EF4-FFF2-40B4-BE49-F238E27FC236}">
                <a16:creationId xmlns:a16="http://schemas.microsoft.com/office/drawing/2014/main" id="{C4F186F0-69A1-4D19-BC02-C47988CE9A4F}"/>
              </a:ext>
            </a:extLst>
          </p:cNvPr>
          <p:cNvSpPr/>
          <p:nvPr/>
        </p:nvSpPr>
        <p:spPr>
          <a:xfrm>
            <a:off x="1042223" y="5689421"/>
            <a:ext cx="9353492" cy="833719"/>
          </a:xfrm>
          <a:prstGeom prst="rect">
            <a:avLst/>
          </a:prstGeom>
          <a:noFill/>
          <a:ln/>
        </p:spPr>
        <p:txBody>
          <a:bodyPr wrap="square" rtlCol="0" anchor="t"/>
          <a:lstStyle/>
          <a:p>
            <a:pPr>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In this final section, we'll summarize the key concepts of machine learning and explore exciting future developments in the field.</a:t>
            </a:r>
            <a:endParaRPr lang="en-US" sz="2189"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105508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340896" y="7929340"/>
            <a:ext cx="2947670" cy="2357755"/>
          </a:xfrm>
          <a:custGeom>
            <a:avLst/>
            <a:gdLst/>
            <a:ahLst/>
            <a:cxnLst/>
            <a:rect l="l" t="t" r="r" b="b"/>
            <a:pathLst>
              <a:path w="2947669" h="2357754">
                <a:moveTo>
                  <a:pt x="2947141" y="0"/>
                </a:moveTo>
                <a:lnTo>
                  <a:pt x="2907953" y="8921"/>
                </a:lnTo>
                <a:lnTo>
                  <a:pt x="2858379" y="21372"/>
                </a:lnTo>
                <a:lnTo>
                  <a:pt x="2809630" y="34777"/>
                </a:lnTo>
                <a:lnTo>
                  <a:pt x="2761688" y="49114"/>
                </a:lnTo>
                <a:lnTo>
                  <a:pt x="2714536" y="64363"/>
                </a:lnTo>
                <a:lnTo>
                  <a:pt x="2668156" y="80503"/>
                </a:lnTo>
                <a:lnTo>
                  <a:pt x="2622529" y="97514"/>
                </a:lnTo>
                <a:lnTo>
                  <a:pt x="2577638" y="115374"/>
                </a:lnTo>
                <a:lnTo>
                  <a:pt x="2533465" y="134063"/>
                </a:lnTo>
                <a:lnTo>
                  <a:pt x="2489992" y="153561"/>
                </a:lnTo>
                <a:lnTo>
                  <a:pt x="2447200" y="173846"/>
                </a:lnTo>
                <a:lnTo>
                  <a:pt x="2405072" y="194897"/>
                </a:lnTo>
                <a:lnTo>
                  <a:pt x="2363591" y="216695"/>
                </a:lnTo>
                <a:lnTo>
                  <a:pt x="2322737" y="239218"/>
                </a:lnTo>
                <a:lnTo>
                  <a:pt x="2282493" y="262445"/>
                </a:lnTo>
                <a:lnTo>
                  <a:pt x="2242842" y="286357"/>
                </a:lnTo>
                <a:lnTo>
                  <a:pt x="2203765" y="310932"/>
                </a:lnTo>
                <a:lnTo>
                  <a:pt x="2165244" y="336149"/>
                </a:lnTo>
                <a:lnTo>
                  <a:pt x="2127261" y="361987"/>
                </a:lnTo>
                <a:lnTo>
                  <a:pt x="2089798" y="388427"/>
                </a:lnTo>
                <a:lnTo>
                  <a:pt x="2052838" y="415447"/>
                </a:lnTo>
                <a:lnTo>
                  <a:pt x="2016363" y="443026"/>
                </a:lnTo>
                <a:lnTo>
                  <a:pt x="1980354" y="471145"/>
                </a:lnTo>
                <a:lnTo>
                  <a:pt x="1944793" y="499781"/>
                </a:lnTo>
                <a:lnTo>
                  <a:pt x="1909664" y="528915"/>
                </a:lnTo>
                <a:lnTo>
                  <a:pt x="1874947" y="558525"/>
                </a:lnTo>
                <a:lnTo>
                  <a:pt x="1840624" y="588591"/>
                </a:lnTo>
                <a:lnTo>
                  <a:pt x="1806679" y="619093"/>
                </a:lnTo>
                <a:lnTo>
                  <a:pt x="1773092" y="650009"/>
                </a:lnTo>
                <a:lnTo>
                  <a:pt x="1739847" y="681318"/>
                </a:lnTo>
                <a:lnTo>
                  <a:pt x="1706924" y="713001"/>
                </a:lnTo>
                <a:lnTo>
                  <a:pt x="1674306" y="745036"/>
                </a:lnTo>
                <a:lnTo>
                  <a:pt x="1641976" y="777402"/>
                </a:lnTo>
                <a:lnTo>
                  <a:pt x="1609914" y="810080"/>
                </a:lnTo>
                <a:lnTo>
                  <a:pt x="1578104" y="843047"/>
                </a:lnTo>
                <a:lnTo>
                  <a:pt x="1546527" y="876284"/>
                </a:lnTo>
                <a:lnTo>
                  <a:pt x="1515166" y="909769"/>
                </a:lnTo>
                <a:lnTo>
                  <a:pt x="1484001" y="943483"/>
                </a:lnTo>
                <a:lnTo>
                  <a:pt x="1453017" y="977403"/>
                </a:lnTo>
                <a:lnTo>
                  <a:pt x="1422193" y="1011510"/>
                </a:lnTo>
                <a:lnTo>
                  <a:pt x="1391513" y="1045783"/>
                </a:lnTo>
                <a:lnTo>
                  <a:pt x="1360959" y="1080201"/>
                </a:lnTo>
                <a:lnTo>
                  <a:pt x="1330513" y="1114743"/>
                </a:lnTo>
                <a:lnTo>
                  <a:pt x="1300156" y="1149389"/>
                </a:lnTo>
                <a:lnTo>
                  <a:pt x="1269871" y="1184118"/>
                </a:lnTo>
                <a:lnTo>
                  <a:pt x="1239640" y="1218909"/>
                </a:lnTo>
                <a:lnTo>
                  <a:pt x="1209445" y="1253741"/>
                </a:lnTo>
                <a:lnTo>
                  <a:pt x="1179267" y="1288594"/>
                </a:lnTo>
                <a:lnTo>
                  <a:pt x="1149083" y="1323447"/>
                </a:lnTo>
                <a:lnTo>
                  <a:pt x="1118882" y="1358280"/>
                </a:lnTo>
                <a:lnTo>
                  <a:pt x="1088645" y="1393071"/>
                </a:lnTo>
                <a:lnTo>
                  <a:pt x="1058354" y="1427800"/>
                </a:lnTo>
                <a:lnTo>
                  <a:pt x="1027992" y="1462446"/>
                </a:lnTo>
                <a:lnTo>
                  <a:pt x="997540" y="1496989"/>
                </a:lnTo>
                <a:lnTo>
                  <a:pt x="966981" y="1531407"/>
                </a:lnTo>
                <a:lnTo>
                  <a:pt x="936296" y="1565680"/>
                </a:lnTo>
                <a:lnTo>
                  <a:pt x="905468" y="1599787"/>
                </a:lnTo>
                <a:lnTo>
                  <a:pt x="874479" y="1633708"/>
                </a:lnTo>
                <a:lnTo>
                  <a:pt x="843310" y="1667421"/>
                </a:lnTo>
                <a:lnTo>
                  <a:pt x="811945" y="1700907"/>
                </a:lnTo>
                <a:lnTo>
                  <a:pt x="780364" y="1734144"/>
                </a:lnTo>
                <a:lnTo>
                  <a:pt x="748550" y="1767111"/>
                </a:lnTo>
                <a:lnTo>
                  <a:pt x="716486" y="1799788"/>
                </a:lnTo>
                <a:lnTo>
                  <a:pt x="684152" y="1832155"/>
                </a:lnTo>
                <a:lnTo>
                  <a:pt x="651531" y="1864190"/>
                </a:lnTo>
                <a:lnTo>
                  <a:pt x="618606" y="1895872"/>
                </a:lnTo>
                <a:lnTo>
                  <a:pt x="585358" y="1927182"/>
                </a:lnTo>
                <a:lnTo>
                  <a:pt x="551769" y="1958098"/>
                </a:lnTo>
                <a:lnTo>
                  <a:pt x="517822" y="1988599"/>
                </a:lnTo>
                <a:lnTo>
                  <a:pt x="483498" y="2018665"/>
                </a:lnTo>
                <a:lnTo>
                  <a:pt x="448779" y="2048276"/>
                </a:lnTo>
                <a:lnTo>
                  <a:pt x="413648" y="2077409"/>
                </a:lnTo>
                <a:lnTo>
                  <a:pt x="378087" y="2106046"/>
                </a:lnTo>
                <a:lnTo>
                  <a:pt x="342077" y="2134164"/>
                </a:lnTo>
                <a:lnTo>
                  <a:pt x="305601" y="2161743"/>
                </a:lnTo>
                <a:lnTo>
                  <a:pt x="268641" y="2188763"/>
                </a:lnTo>
                <a:lnTo>
                  <a:pt x="231178" y="2215203"/>
                </a:lnTo>
                <a:lnTo>
                  <a:pt x="193196" y="2241041"/>
                </a:lnTo>
                <a:lnTo>
                  <a:pt x="154675" y="2266258"/>
                </a:lnTo>
                <a:lnTo>
                  <a:pt x="115598" y="2290833"/>
                </a:lnTo>
                <a:lnTo>
                  <a:pt x="75948" y="2314744"/>
                </a:lnTo>
                <a:lnTo>
                  <a:pt x="35705" y="2337971"/>
                </a:lnTo>
                <a:lnTo>
                  <a:pt x="0" y="2357657"/>
                </a:lnTo>
              </a:path>
            </a:pathLst>
          </a:custGeom>
          <a:ln w="25012">
            <a:solidFill>
              <a:srgbClr val="332C2C"/>
            </a:solidFill>
          </a:ln>
        </p:spPr>
        <p:txBody>
          <a:bodyPr wrap="square" lIns="0" tIns="0" rIns="0" bIns="0" rtlCol="0"/>
          <a:lstStyle/>
          <a:p>
            <a:endParaRPr/>
          </a:p>
        </p:txBody>
      </p:sp>
      <p:grpSp>
        <p:nvGrpSpPr>
          <p:cNvPr id="3" name="object 3"/>
          <p:cNvGrpSpPr/>
          <p:nvPr/>
        </p:nvGrpSpPr>
        <p:grpSpPr>
          <a:xfrm>
            <a:off x="-12506" y="-12505"/>
            <a:ext cx="18300700" cy="2339340"/>
            <a:chOff x="-12506" y="-12505"/>
            <a:chExt cx="18300700" cy="2339340"/>
          </a:xfrm>
        </p:grpSpPr>
        <p:sp>
          <p:nvSpPr>
            <p:cNvPr id="4" name="object 4"/>
            <p:cNvSpPr/>
            <p:nvPr/>
          </p:nvSpPr>
          <p:spPr>
            <a:xfrm>
              <a:off x="0" y="0"/>
              <a:ext cx="2740660" cy="2314575"/>
            </a:xfrm>
            <a:custGeom>
              <a:avLst/>
              <a:gdLst/>
              <a:ahLst/>
              <a:cxnLst/>
              <a:rect l="l" t="t" r="r" b="b"/>
              <a:pathLst>
                <a:path w="2740660" h="2314575">
                  <a:moveTo>
                    <a:pt x="2740301" y="0"/>
                  </a:moveTo>
                  <a:lnTo>
                    <a:pt x="2677093" y="32654"/>
                  </a:lnTo>
                  <a:lnTo>
                    <a:pt x="2636239" y="55177"/>
                  </a:lnTo>
                  <a:lnTo>
                    <a:pt x="2595995" y="78404"/>
                  </a:lnTo>
                  <a:lnTo>
                    <a:pt x="2556344" y="102315"/>
                  </a:lnTo>
                  <a:lnTo>
                    <a:pt x="2517266" y="126889"/>
                  </a:lnTo>
                  <a:lnTo>
                    <a:pt x="2478744" y="152106"/>
                  </a:lnTo>
                  <a:lnTo>
                    <a:pt x="2440761" y="177944"/>
                  </a:lnTo>
                  <a:lnTo>
                    <a:pt x="2403298" y="204384"/>
                  </a:lnTo>
                  <a:lnTo>
                    <a:pt x="2366337" y="231404"/>
                  </a:lnTo>
                  <a:lnTo>
                    <a:pt x="2329861" y="258983"/>
                  </a:lnTo>
                  <a:lnTo>
                    <a:pt x="2293851" y="287101"/>
                  </a:lnTo>
                  <a:lnTo>
                    <a:pt x="2258290" y="315737"/>
                  </a:lnTo>
                  <a:lnTo>
                    <a:pt x="2223159" y="344870"/>
                  </a:lnTo>
                  <a:lnTo>
                    <a:pt x="2188441" y="374480"/>
                  </a:lnTo>
                  <a:lnTo>
                    <a:pt x="2154117" y="404546"/>
                  </a:lnTo>
                  <a:lnTo>
                    <a:pt x="2120170" y="435047"/>
                  </a:lnTo>
                  <a:lnTo>
                    <a:pt x="2086582" y="465963"/>
                  </a:lnTo>
                  <a:lnTo>
                    <a:pt x="2053335" y="497272"/>
                  </a:lnTo>
                  <a:lnTo>
                    <a:pt x="2020411" y="528955"/>
                  </a:lnTo>
                  <a:lnTo>
                    <a:pt x="1987792" y="560989"/>
                  </a:lnTo>
                  <a:lnTo>
                    <a:pt x="1955460" y="593356"/>
                  </a:lnTo>
                  <a:lnTo>
                    <a:pt x="1923397" y="626033"/>
                  </a:lnTo>
                  <a:lnTo>
                    <a:pt x="1891585" y="659000"/>
                  </a:lnTo>
                  <a:lnTo>
                    <a:pt x="1860006" y="692236"/>
                  </a:lnTo>
                  <a:lnTo>
                    <a:pt x="1828643" y="725722"/>
                  </a:lnTo>
                  <a:lnTo>
                    <a:pt x="1797477" y="759435"/>
                  </a:lnTo>
                  <a:lnTo>
                    <a:pt x="1766490" y="793356"/>
                  </a:lnTo>
                  <a:lnTo>
                    <a:pt x="1735665" y="827463"/>
                  </a:lnTo>
                  <a:lnTo>
                    <a:pt x="1704984" y="861735"/>
                  </a:lnTo>
                  <a:lnTo>
                    <a:pt x="1674428" y="896153"/>
                  </a:lnTo>
                  <a:lnTo>
                    <a:pt x="1643979" y="930695"/>
                  </a:lnTo>
                  <a:lnTo>
                    <a:pt x="1613621" y="965341"/>
                  </a:lnTo>
                  <a:lnTo>
                    <a:pt x="1583334" y="1000070"/>
                  </a:lnTo>
                  <a:lnTo>
                    <a:pt x="1553100" y="1034861"/>
                  </a:lnTo>
                  <a:lnTo>
                    <a:pt x="1522903" y="1069693"/>
                  </a:lnTo>
                  <a:lnTo>
                    <a:pt x="1492724" y="1104546"/>
                  </a:lnTo>
                  <a:lnTo>
                    <a:pt x="1462545" y="1139400"/>
                  </a:lnTo>
                  <a:lnTo>
                    <a:pt x="1432348" y="1174233"/>
                  </a:lnTo>
                  <a:lnTo>
                    <a:pt x="1402115" y="1209024"/>
                  </a:lnTo>
                  <a:lnTo>
                    <a:pt x="1371828" y="1243753"/>
                  </a:lnTo>
                  <a:lnTo>
                    <a:pt x="1341470" y="1278400"/>
                  </a:lnTo>
                  <a:lnTo>
                    <a:pt x="1311021" y="1312942"/>
                  </a:lnTo>
                  <a:lnTo>
                    <a:pt x="1280466" y="1347361"/>
                  </a:lnTo>
                  <a:lnTo>
                    <a:pt x="1249784" y="1381634"/>
                  </a:lnTo>
                  <a:lnTo>
                    <a:pt x="1218959" y="1415742"/>
                  </a:lnTo>
                  <a:lnTo>
                    <a:pt x="1187973" y="1449662"/>
                  </a:lnTo>
                  <a:lnTo>
                    <a:pt x="1156807" y="1483376"/>
                  </a:lnTo>
                  <a:lnTo>
                    <a:pt x="1125444" y="1516862"/>
                  </a:lnTo>
                  <a:lnTo>
                    <a:pt x="1093865" y="1550099"/>
                  </a:lnTo>
                  <a:lnTo>
                    <a:pt x="1062054" y="1583066"/>
                  </a:lnTo>
                  <a:lnTo>
                    <a:pt x="1029991" y="1615744"/>
                  </a:lnTo>
                  <a:lnTo>
                    <a:pt x="997659" y="1648111"/>
                  </a:lnTo>
                  <a:lnTo>
                    <a:pt x="965040" y="1680146"/>
                  </a:lnTo>
                  <a:lnTo>
                    <a:pt x="932116" y="1711828"/>
                  </a:lnTo>
                  <a:lnTo>
                    <a:pt x="898869" y="1743138"/>
                  </a:lnTo>
                  <a:lnTo>
                    <a:pt x="865281" y="1774054"/>
                  </a:lnTo>
                  <a:lnTo>
                    <a:pt x="831334" y="1804555"/>
                  </a:lnTo>
                  <a:lnTo>
                    <a:pt x="797011" y="1834621"/>
                  </a:lnTo>
                  <a:lnTo>
                    <a:pt x="762293" y="1864232"/>
                  </a:lnTo>
                  <a:lnTo>
                    <a:pt x="727162" y="1893365"/>
                  </a:lnTo>
                  <a:lnTo>
                    <a:pt x="691600" y="1922002"/>
                  </a:lnTo>
                  <a:lnTo>
                    <a:pt x="655591" y="1950120"/>
                  </a:lnTo>
                  <a:lnTo>
                    <a:pt x="619114" y="1977699"/>
                  </a:lnTo>
                  <a:lnTo>
                    <a:pt x="582154" y="2004719"/>
                  </a:lnTo>
                  <a:lnTo>
                    <a:pt x="544691" y="2031159"/>
                  </a:lnTo>
                  <a:lnTo>
                    <a:pt x="506707" y="2056997"/>
                  </a:lnTo>
                  <a:lnTo>
                    <a:pt x="468186" y="2082214"/>
                  </a:lnTo>
                  <a:lnTo>
                    <a:pt x="429108" y="2106789"/>
                  </a:lnTo>
                  <a:lnTo>
                    <a:pt x="389456" y="2130700"/>
                  </a:lnTo>
                  <a:lnTo>
                    <a:pt x="349212" y="2153927"/>
                  </a:lnTo>
                  <a:lnTo>
                    <a:pt x="308359" y="2176450"/>
                  </a:lnTo>
                  <a:lnTo>
                    <a:pt x="266877" y="2198248"/>
                  </a:lnTo>
                  <a:lnTo>
                    <a:pt x="224749" y="2219299"/>
                  </a:lnTo>
                  <a:lnTo>
                    <a:pt x="181958" y="2239584"/>
                  </a:lnTo>
                  <a:lnTo>
                    <a:pt x="138485" y="2259081"/>
                  </a:lnTo>
                  <a:lnTo>
                    <a:pt x="94312" y="2277770"/>
                  </a:lnTo>
                  <a:lnTo>
                    <a:pt x="49421" y="2295630"/>
                  </a:lnTo>
                  <a:lnTo>
                    <a:pt x="3795" y="2312640"/>
                  </a:lnTo>
                  <a:lnTo>
                    <a:pt x="0" y="2313961"/>
                  </a:lnTo>
                </a:path>
              </a:pathLst>
            </a:custGeom>
            <a:ln w="25012">
              <a:solidFill>
                <a:srgbClr val="332C2C"/>
              </a:solidFill>
            </a:ln>
          </p:spPr>
          <p:txBody>
            <a:bodyPr wrap="square" lIns="0" tIns="0" rIns="0" bIns="0" rtlCol="0"/>
            <a:lstStyle/>
            <a:p>
              <a:endParaRPr/>
            </a:p>
          </p:txBody>
        </p:sp>
        <p:sp>
          <p:nvSpPr>
            <p:cNvPr id="5" name="object 5"/>
            <p:cNvSpPr/>
            <p:nvPr/>
          </p:nvSpPr>
          <p:spPr>
            <a:xfrm>
              <a:off x="0" y="5363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grpSp>
      <p:sp>
        <p:nvSpPr>
          <p:cNvPr id="6" name="object 6"/>
          <p:cNvSpPr/>
          <p:nvPr/>
        </p:nvSpPr>
        <p:spPr>
          <a:xfrm>
            <a:off x="0" y="9754514"/>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7" name="object 7"/>
          <p:cNvSpPr txBox="1">
            <a:spLocks noGrp="1"/>
          </p:cNvSpPr>
          <p:nvPr>
            <p:ph type="title"/>
          </p:nvPr>
        </p:nvSpPr>
        <p:spPr>
          <a:xfrm>
            <a:off x="6121876" y="4399003"/>
            <a:ext cx="6056948" cy="1501693"/>
          </a:xfrm>
          <a:prstGeom prst="rect">
            <a:avLst/>
          </a:prstGeom>
        </p:spPr>
        <p:txBody>
          <a:bodyPr vert="horz" wrap="square" lIns="0" tIns="11430" rIns="0" bIns="0" rtlCol="0">
            <a:spAutoFit/>
          </a:bodyPr>
          <a:lstStyle/>
          <a:p>
            <a:pPr marL="12700">
              <a:lnSpc>
                <a:spcPct val="100000"/>
              </a:lnSpc>
              <a:spcBef>
                <a:spcPts val="90"/>
              </a:spcBef>
            </a:pPr>
            <a:r>
              <a:rPr lang="en-US" sz="9600" kern="0" dirty="0">
                <a:solidFill>
                  <a:srgbClr val="1C1D1F"/>
                </a:solidFill>
                <a:effectLst/>
                <a:latin typeface="Times New Roman" panose="02020603050405020304" pitchFamily="18" charset="0"/>
                <a:ea typeface="Verdana" panose="020B0604030504040204" pitchFamily="34" charset="0"/>
                <a:cs typeface="Times New Roman" panose="02020603050405020304" pitchFamily="18" charset="0"/>
              </a:rPr>
              <a:t>Tests, Quiz</a:t>
            </a:r>
            <a:endParaRPr sz="9600" dirty="0">
              <a:latin typeface="Times New Roman" panose="02020603050405020304" pitchFamily="18" charset="0"/>
              <a:ea typeface="Verdana" panose="020B0604030504040204" pitchFamily="34"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340886" y="7929340"/>
            <a:ext cx="2947670" cy="2357755"/>
          </a:xfrm>
          <a:custGeom>
            <a:avLst/>
            <a:gdLst/>
            <a:ahLst/>
            <a:cxnLst/>
            <a:rect l="l" t="t" r="r" b="b"/>
            <a:pathLst>
              <a:path w="2947669" h="2357754">
                <a:moveTo>
                  <a:pt x="2947150" y="0"/>
                </a:moveTo>
                <a:lnTo>
                  <a:pt x="2907962" y="8920"/>
                </a:lnTo>
                <a:lnTo>
                  <a:pt x="2858388" y="21372"/>
                </a:lnTo>
                <a:lnTo>
                  <a:pt x="2809639" y="34776"/>
                </a:lnTo>
                <a:lnTo>
                  <a:pt x="2761698" y="49113"/>
                </a:lnTo>
                <a:lnTo>
                  <a:pt x="2714546" y="64362"/>
                </a:lnTo>
                <a:lnTo>
                  <a:pt x="2668165" y="80502"/>
                </a:lnTo>
                <a:lnTo>
                  <a:pt x="2622539" y="97512"/>
                </a:lnTo>
                <a:lnTo>
                  <a:pt x="2577648" y="115372"/>
                </a:lnTo>
                <a:lnTo>
                  <a:pt x="2533474" y="134061"/>
                </a:lnTo>
                <a:lnTo>
                  <a:pt x="2490001" y="153558"/>
                </a:lnTo>
                <a:lnTo>
                  <a:pt x="2447209" y="173843"/>
                </a:lnTo>
                <a:lnTo>
                  <a:pt x="2405082" y="194894"/>
                </a:lnTo>
                <a:lnTo>
                  <a:pt x="2363600" y="216692"/>
                </a:lnTo>
                <a:lnTo>
                  <a:pt x="2322746" y="239215"/>
                </a:lnTo>
                <a:lnTo>
                  <a:pt x="2282503" y="262442"/>
                </a:lnTo>
                <a:lnTo>
                  <a:pt x="2242851" y="286353"/>
                </a:lnTo>
                <a:lnTo>
                  <a:pt x="2203774" y="310928"/>
                </a:lnTo>
                <a:lnTo>
                  <a:pt x="2165253" y="336144"/>
                </a:lnTo>
                <a:lnTo>
                  <a:pt x="2127270" y="361983"/>
                </a:lnTo>
                <a:lnTo>
                  <a:pt x="2089808" y="388422"/>
                </a:lnTo>
                <a:lnTo>
                  <a:pt x="2052848" y="415442"/>
                </a:lnTo>
                <a:lnTo>
                  <a:pt x="2016372" y="443021"/>
                </a:lnTo>
                <a:lnTo>
                  <a:pt x="1980363" y="471140"/>
                </a:lnTo>
                <a:lnTo>
                  <a:pt x="1944803" y="499776"/>
                </a:lnTo>
                <a:lnTo>
                  <a:pt x="1909673" y="528909"/>
                </a:lnTo>
                <a:lnTo>
                  <a:pt x="1874956" y="558519"/>
                </a:lnTo>
                <a:lnTo>
                  <a:pt x="1840634" y="588585"/>
                </a:lnTo>
                <a:lnTo>
                  <a:pt x="1806688" y="619087"/>
                </a:lnTo>
                <a:lnTo>
                  <a:pt x="1773102" y="650003"/>
                </a:lnTo>
                <a:lnTo>
                  <a:pt x="1739856" y="681312"/>
                </a:lnTo>
                <a:lnTo>
                  <a:pt x="1706933" y="712995"/>
                </a:lnTo>
                <a:lnTo>
                  <a:pt x="1674316" y="745029"/>
                </a:lnTo>
                <a:lnTo>
                  <a:pt x="1641985" y="777396"/>
                </a:lnTo>
                <a:lnTo>
                  <a:pt x="1609924" y="810073"/>
                </a:lnTo>
                <a:lnTo>
                  <a:pt x="1578113" y="843041"/>
                </a:lnTo>
                <a:lnTo>
                  <a:pt x="1546536" y="876277"/>
                </a:lnTo>
                <a:lnTo>
                  <a:pt x="1515175" y="909763"/>
                </a:lnTo>
                <a:lnTo>
                  <a:pt x="1484011" y="943476"/>
                </a:lnTo>
                <a:lnTo>
                  <a:pt x="1453026" y="977397"/>
                </a:lnTo>
                <a:lnTo>
                  <a:pt x="1422202" y="1011504"/>
                </a:lnTo>
                <a:lnTo>
                  <a:pt x="1391523" y="1045777"/>
                </a:lnTo>
                <a:lnTo>
                  <a:pt x="1360969" y="1080195"/>
                </a:lnTo>
                <a:lnTo>
                  <a:pt x="1330522" y="1114738"/>
                </a:lnTo>
                <a:lnTo>
                  <a:pt x="1300165" y="1149384"/>
                </a:lnTo>
                <a:lnTo>
                  <a:pt x="1269880" y="1184113"/>
                </a:lnTo>
                <a:lnTo>
                  <a:pt x="1239649" y="1218904"/>
                </a:lnTo>
                <a:lnTo>
                  <a:pt x="1209454" y="1253737"/>
                </a:lnTo>
                <a:lnTo>
                  <a:pt x="1179276" y="1288590"/>
                </a:lnTo>
                <a:lnTo>
                  <a:pt x="1149093" y="1323443"/>
                </a:lnTo>
                <a:lnTo>
                  <a:pt x="1118891" y="1358276"/>
                </a:lnTo>
                <a:lnTo>
                  <a:pt x="1088654" y="1393067"/>
                </a:lnTo>
                <a:lnTo>
                  <a:pt x="1058363" y="1427796"/>
                </a:lnTo>
                <a:lnTo>
                  <a:pt x="1028001" y="1462442"/>
                </a:lnTo>
                <a:lnTo>
                  <a:pt x="997549" y="1496984"/>
                </a:lnTo>
                <a:lnTo>
                  <a:pt x="966990" y="1531403"/>
                </a:lnTo>
                <a:lnTo>
                  <a:pt x="936305" y="1565676"/>
                </a:lnTo>
                <a:lnTo>
                  <a:pt x="905477" y="1599783"/>
                </a:lnTo>
                <a:lnTo>
                  <a:pt x="874488" y="1633704"/>
                </a:lnTo>
                <a:lnTo>
                  <a:pt x="843319" y="1667417"/>
                </a:lnTo>
                <a:lnTo>
                  <a:pt x="811954" y="1700903"/>
                </a:lnTo>
                <a:lnTo>
                  <a:pt x="780373" y="1734140"/>
                </a:lnTo>
                <a:lnTo>
                  <a:pt x="748560" y="1767107"/>
                </a:lnTo>
                <a:lnTo>
                  <a:pt x="716495" y="1799784"/>
                </a:lnTo>
                <a:lnTo>
                  <a:pt x="684161" y="1832151"/>
                </a:lnTo>
                <a:lnTo>
                  <a:pt x="651541" y="1864186"/>
                </a:lnTo>
                <a:lnTo>
                  <a:pt x="618615" y="1895868"/>
                </a:lnTo>
                <a:lnTo>
                  <a:pt x="585367" y="1927178"/>
                </a:lnTo>
                <a:lnTo>
                  <a:pt x="551779" y="1958094"/>
                </a:lnTo>
                <a:lnTo>
                  <a:pt x="517831" y="1988595"/>
                </a:lnTo>
                <a:lnTo>
                  <a:pt x="483507" y="2018661"/>
                </a:lnTo>
                <a:lnTo>
                  <a:pt x="448789" y="2048272"/>
                </a:lnTo>
                <a:lnTo>
                  <a:pt x="413658" y="2077405"/>
                </a:lnTo>
                <a:lnTo>
                  <a:pt x="378096" y="2106042"/>
                </a:lnTo>
                <a:lnTo>
                  <a:pt x="342087" y="2134160"/>
                </a:lnTo>
                <a:lnTo>
                  <a:pt x="305610" y="2161739"/>
                </a:lnTo>
                <a:lnTo>
                  <a:pt x="268650" y="2188759"/>
                </a:lnTo>
                <a:lnTo>
                  <a:pt x="231188" y="2215199"/>
                </a:lnTo>
                <a:lnTo>
                  <a:pt x="193205" y="2241037"/>
                </a:lnTo>
                <a:lnTo>
                  <a:pt x="154684" y="2266254"/>
                </a:lnTo>
                <a:lnTo>
                  <a:pt x="115608" y="2290829"/>
                </a:lnTo>
                <a:lnTo>
                  <a:pt x="75957" y="2314740"/>
                </a:lnTo>
                <a:lnTo>
                  <a:pt x="35714" y="2337967"/>
                </a:lnTo>
                <a:lnTo>
                  <a:pt x="0" y="2357658"/>
                </a:lnTo>
              </a:path>
            </a:pathLst>
          </a:custGeom>
          <a:ln w="25012">
            <a:solidFill>
              <a:srgbClr val="332C2C"/>
            </a:solidFill>
          </a:ln>
        </p:spPr>
        <p:txBody>
          <a:bodyPr wrap="square" lIns="0" tIns="0" rIns="0" bIns="0" rtlCol="0"/>
          <a:lstStyle/>
          <a:p>
            <a:endParaRPr/>
          </a:p>
        </p:txBody>
      </p:sp>
      <p:grpSp>
        <p:nvGrpSpPr>
          <p:cNvPr id="3" name="object 3"/>
          <p:cNvGrpSpPr/>
          <p:nvPr/>
        </p:nvGrpSpPr>
        <p:grpSpPr>
          <a:xfrm>
            <a:off x="-12506" y="-12505"/>
            <a:ext cx="18300700" cy="2339340"/>
            <a:chOff x="-12506" y="-12505"/>
            <a:chExt cx="18300700" cy="2339340"/>
          </a:xfrm>
        </p:grpSpPr>
        <p:sp>
          <p:nvSpPr>
            <p:cNvPr id="4" name="object 4"/>
            <p:cNvSpPr/>
            <p:nvPr/>
          </p:nvSpPr>
          <p:spPr>
            <a:xfrm>
              <a:off x="0" y="0"/>
              <a:ext cx="2740660" cy="2314575"/>
            </a:xfrm>
            <a:custGeom>
              <a:avLst/>
              <a:gdLst/>
              <a:ahLst/>
              <a:cxnLst/>
              <a:rect l="l" t="t" r="r" b="b"/>
              <a:pathLst>
                <a:path w="2740660" h="2314575">
                  <a:moveTo>
                    <a:pt x="2740301" y="0"/>
                  </a:moveTo>
                  <a:lnTo>
                    <a:pt x="2677093" y="32654"/>
                  </a:lnTo>
                  <a:lnTo>
                    <a:pt x="2636239" y="55177"/>
                  </a:lnTo>
                  <a:lnTo>
                    <a:pt x="2595995" y="78404"/>
                  </a:lnTo>
                  <a:lnTo>
                    <a:pt x="2556344" y="102315"/>
                  </a:lnTo>
                  <a:lnTo>
                    <a:pt x="2517266" y="126889"/>
                  </a:lnTo>
                  <a:lnTo>
                    <a:pt x="2478744" y="152106"/>
                  </a:lnTo>
                  <a:lnTo>
                    <a:pt x="2440761" y="177944"/>
                  </a:lnTo>
                  <a:lnTo>
                    <a:pt x="2403298" y="204384"/>
                  </a:lnTo>
                  <a:lnTo>
                    <a:pt x="2366337" y="231404"/>
                  </a:lnTo>
                  <a:lnTo>
                    <a:pt x="2329861" y="258983"/>
                  </a:lnTo>
                  <a:lnTo>
                    <a:pt x="2293851" y="287101"/>
                  </a:lnTo>
                  <a:lnTo>
                    <a:pt x="2258290" y="315737"/>
                  </a:lnTo>
                  <a:lnTo>
                    <a:pt x="2223159" y="344870"/>
                  </a:lnTo>
                  <a:lnTo>
                    <a:pt x="2188441" y="374480"/>
                  </a:lnTo>
                  <a:lnTo>
                    <a:pt x="2154117" y="404546"/>
                  </a:lnTo>
                  <a:lnTo>
                    <a:pt x="2120170" y="435047"/>
                  </a:lnTo>
                  <a:lnTo>
                    <a:pt x="2086582" y="465963"/>
                  </a:lnTo>
                  <a:lnTo>
                    <a:pt x="2053335" y="497272"/>
                  </a:lnTo>
                  <a:lnTo>
                    <a:pt x="2020411" y="528955"/>
                  </a:lnTo>
                  <a:lnTo>
                    <a:pt x="1987792" y="560989"/>
                  </a:lnTo>
                  <a:lnTo>
                    <a:pt x="1955460" y="593356"/>
                  </a:lnTo>
                  <a:lnTo>
                    <a:pt x="1923397" y="626033"/>
                  </a:lnTo>
                  <a:lnTo>
                    <a:pt x="1891585" y="659000"/>
                  </a:lnTo>
                  <a:lnTo>
                    <a:pt x="1860006" y="692236"/>
                  </a:lnTo>
                  <a:lnTo>
                    <a:pt x="1828643" y="725722"/>
                  </a:lnTo>
                  <a:lnTo>
                    <a:pt x="1797477" y="759435"/>
                  </a:lnTo>
                  <a:lnTo>
                    <a:pt x="1766490" y="793356"/>
                  </a:lnTo>
                  <a:lnTo>
                    <a:pt x="1735665" y="827463"/>
                  </a:lnTo>
                  <a:lnTo>
                    <a:pt x="1704984" y="861735"/>
                  </a:lnTo>
                  <a:lnTo>
                    <a:pt x="1674428" y="896153"/>
                  </a:lnTo>
                  <a:lnTo>
                    <a:pt x="1643979" y="930695"/>
                  </a:lnTo>
                  <a:lnTo>
                    <a:pt x="1613621" y="965341"/>
                  </a:lnTo>
                  <a:lnTo>
                    <a:pt x="1583334" y="1000070"/>
                  </a:lnTo>
                  <a:lnTo>
                    <a:pt x="1553100" y="1034861"/>
                  </a:lnTo>
                  <a:lnTo>
                    <a:pt x="1522903" y="1069693"/>
                  </a:lnTo>
                  <a:lnTo>
                    <a:pt x="1492724" y="1104546"/>
                  </a:lnTo>
                  <a:lnTo>
                    <a:pt x="1462545" y="1139400"/>
                  </a:lnTo>
                  <a:lnTo>
                    <a:pt x="1432348" y="1174233"/>
                  </a:lnTo>
                  <a:lnTo>
                    <a:pt x="1402115" y="1209024"/>
                  </a:lnTo>
                  <a:lnTo>
                    <a:pt x="1371828" y="1243753"/>
                  </a:lnTo>
                  <a:lnTo>
                    <a:pt x="1341470" y="1278400"/>
                  </a:lnTo>
                  <a:lnTo>
                    <a:pt x="1311021" y="1312942"/>
                  </a:lnTo>
                  <a:lnTo>
                    <a:pt x="1280466" y="1347361"/>
                  </a:lnTo>
                  <a:lnTo>
                    <a:pt x="1249784" y="1381634"/>
                  </a:lnTo>
                  <a:lnTo>
                    <a:pt x="1218959" y="1415742"/>
                  </a:lnTo>
                  <a:lnTo>
                    <a:pt x="1187973" y="1449662"/>
                  </a:lnTo>
                  <a:lnTo>
                    <a:pt x="1156807" y="1483376"/>
                  </a:lnTo>
                  <a:lnTo>
                    <a:pt x="1125444" y="1516862"/>
                  </a:lnTo>
                  <a:lnTo>
                    <a:pt x="1093865" y="1550099"/>
                  </a:lnTo>
                  <a:lnTo>
                    <a:pt x="1062054" y="1583066"/>
                  </a:lnTo>
                  <a:lnTo>
                    <a:pt x="1029991" y="1615744"/>
                  </a:lnTo>
                  <a:lnTo>
                    <a:pt x="997659" y="1648111"/>
                  </a:lnTo>
                  <a:lnTo>
                    <a:pt x="965040" y="1680146"/>
                  </a:lnTo>
                  <a:lnTo>
                    <a:pt x="932116" y="1711828"/>
                  </a:lnTo>
                  <a:lnTo>
                    <a:pt x="898869" y="1743138"/>
                  </a:lnTo>
                  <a:lnTo>
                    <a:pt x="865281" y="1774054"/>
                  </a:lnTo>
                  <a:lnTo>
                    <a:pt x="831334" y="1804555"/>
                  </a:lnTo>
                  <a:lnTo>
                    <a:pt x="797011" y="1834621"/>
                  </a:lnTo>
                  <a:lnTo>
                    <a:pt x="762293" y="1864232"/>
                  </a:lnTo>
                  <a:lnTo>
                    <a:pt x="727162" y="1893365"/>
                  </a:lnTo>
                  <a:lnTo>
                    <a:pt x="691600" y="1922002"/>
                  </a:lnTo>
                  <a:lnTo>
                    <a:pt x="655591" y="1950120"/>
                  </a:lnTo>
                  <a:lnTo>
                    <a:pt x="619114" y="1977699"/>
                  </a:lnTo>
                  <a:lnTo>
                    <a:pt x="582154" y="2004719"/>
                  </a:lnTo>
                  <a:lnTo>
                    <a:pt x="544691" y="2031159"/>
                  </a:lnTo>
                  <a:lnTo>
                    <a:pt x="506707" y="2056997"/>
                  </a:lnTo>
                  <a:lnTo>
                    <a:pt x="468186" y="2082214"/>
                  </a:lnTo>
                  <a:lnTo>
                    <a:pt x="429108" y="2106789"/>
                  </a:lnTo>
                  <a:lnTo>
                    <a:pt x="389456" y="2130700"/>
                  </a:lnTo>
                  <a:lnTo>
                    <a:pt x="349212" y="2153927"/>
                  </a:lnTo>
                  <a:lnTo>
                    <a:pt x="308359" y="2176450"/>
                  </a:lnTo>
                  <a:lnTo>
                    <a:pt x="266877" y="2198248"/>
                  </a:lnTo>
                  <a:lnTo>
                    <a:pt x="224749" y="2219299"/>
                  </a:lnTo>
                  <a:lnTo>
                    <a:pt x="181958" y="2239584"/>
                  </a:lnTo>
                  <a:lnTo>
                    <a:pt x="138485" y="2259081"/>
                  </a:lnTo>
                  <a:lnTo>
                    <a:pt x="94312" y="2277770"/>
                  </a:lnTo>
                  <a:lnTo>
                    <a:pt x="49421" y="2295630"/>
                  </a:lnTo>
                  <a:lnTo>
                    <a:pt x="3795" y="2312640"/>
                  </a:lnTo>
                  <a:lnTo>
                    <a:pt x="0" y="2313961"/>
                  </a:lnTo>
                </a:path>
              </a:pathLst>
            </a:custGeom>
            <a:ln w="25012">
              <a:solidFill>
                <a:srgbClr val="332C2C"/>
              </a:solidFill>
            </a:ln>
          </p:spPr>
          <p:txBody>
            <a:bodyPr wrap="square" lIns="0" tIns="0" rIns="0" bIns="0" rtlCol="0"/>
            <a:lstStyle/>
            <a:p>
              <a:endParaRPr/>
            </a:p>
          </p:txBody>
        </p:sp>
        <p:sp>
          <p:nvSpPr>
            <p:cNvPr id="5" name="object 5"/>
            <p:cNvSpPr/>
            <p:nvPr/>
          </p:nvSpPr>
          <p:spPr>
            <a:xfrm>
              <a:off x="0" y="5363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grpSp>
      <p:sp>
        <p:nvSpPr>
          <p:cNvPr id="6" name="object 6"/>
          <p:cNvSpPr/>
          <p:nvPr/>
        </p:nvSpPr>
        <p:spPr>
          <a:xfrm>
            <a:off x="0" y="9754514"/>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7" name="object 7"/>
          <p:cNvSpPr txBox="1">
            <a:spLocks noGrp="1"/>
          </p:cNvSpPr>
          <p:nvPr>
            <p:ph type="title"/>
          </p:nvPr>
        </p:nvSpPr>
        <p:spPr>
          <a:xfrm>
            <a:off x="7081520" y="4386897"/>
            <a:ext cx="4137660" cy="1525905"/>
          </a:xfrm>
          <a:prstGeom prst="rect">
            <a:avLst/>
          </a:prstGeom>
        </p:spPr>
        <p:txBody>
          <a:bodyPr vert="horz" wrap="square" lIns="0" tIns="11430" rIns="0" bIns="0" rtlCol="0">
            <a:spAutoFit/>
          </a:bodyPr>
          <a:lstStyle/>
          <a:p>
            <a:pPr marL="12700">
              <a:lnSpc>
                <a:spcPct val="100000"/>
              </a:lnSpc>
              <a:spcBef>
                <a:spcPts val="90"/>
              </a:spcBef>
            </a:pPr>
            <a:r>
              <a:rPr sz="9850" spc="-10" dirty="0"/>
              <a:t>Thanks!</a:t>
            </a:r>
            <a:endParaRPr sz="985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6"/>
          <p:cNvSpPr/>
          <p:nvPr/>
        </p:nvSpPr>
        <p:spPr>
          <a:xfrm>
            <a:off x="0" y="5482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pic>
        <p:nvPicPr>
          <p:cNvPr id="8" name="Image 0" descr="preencoded.png">
            <a:extLst>
              <a:ext uri="{FF2B5EF4-FFF2-40B4-BE49-F238E27FC236}">
                <a16:creationId xmlns:a16="http://schemas.microsoft.com/office/drawing/2014/main" id="{4E1772CF-EDDB-4B39-BADC-6C76B53C0529}"/>
              </a:ext>
            </a:extLst>
          </p:cNvPr>
          <p:cNvPicPr>
            <a:picLocks noChangeAspect="1"/>
          </p:cNvPicPr>
          <p:nvPr/>
        </p:nvPicPr>
        <p:blipFill>
          <a:blip r:embed="rId2"/>
          <a:stretch>
            <a:fillRect/>
          </a:stretch>
        </p:blipFill>
        <p:spPr>
          <a:xfrm>
            <a:off x="11447469" y="2778"/>
            <a:ext cx="6862763" cy="10294144"/>
          </a:xfrm>
          <a:prstGeom prst="rect">
            <a:avLst/>
          </a:prstGeom>
        </p:spPr>
      </p:pic>
      <p:sp>
        <p:nvSpPr>
          <p:cNvPr id="9" name="Text 2">
            <a:extLst>
              <a:ext uri="{FF2B5EF4-FFF2-40B4-BE49-F238E27FC236}">
                <a16:creationId xmlns:a16="http://schemas.microsoft.com/office/drawing/2014/main" id="{053A724B-DFE3-4E1C-B4D3-7DBBB5E9D4AF}"/>
              </a:ext>
            </a:extLst>
          </p:cNvPr>
          <p:cNvSpPr/>
          <p:nvPr/>
        </p:nvSpPr>
        <p:spPr>
          <a:xfrm>
            <a:off x="1042223" y="2371534"/>
            <a:ext cx="9353492" cy="2256312"/>
          </a:xfrm>
          <a:prstGeom prst="rect">
            <a:avLst/>
          </a:prstGeom>
          <a:noFill/>
          <a:ln/>
        </p:spPr>
        <p:txBody>
          <a:bodyPr wrap="square" rtlCol="0" anchor="t"/>
          <a:lstStyle/>
          <a:p>
            <a:pPr>
              <a:lnSpc>
                <a:spcPts val="8883"/>
              </a:lnSpc>
            </a:pPr>
            <a:r>
              <a:rPr lang="en-US" sz="7106" dirty="0">
                <a:solidFill>
                  <a:srgbClr val="38512F"/>
                </a:solidFill>
                <a:latin typeface="Verdana" panose="020B0604030504040204" pitchFamily="34" charset="0"/>
                <a:ea typeface="Verdana" panose="020B0604030504040204" pitchFamily="34" charset="0"/>
                <a:cs typeface="Lora" pitchFamily="34" charset="-120"/>
              </a:rPr>
              <a:t>Introduction to Machine Learning</a:t>
            </a:r>
            <a:endParaRPr lang="en-US" sz="7106" dirty="0">
              <a:latin typeface="Verdana" panose="020B0604030504040204" pitchFamily="34" charset="0"/>
              <a:ea typeface="Verdana" panose="020B0604030504040204" pitchFamily="34" charset="0"/>
            </a:endParaRPr>
          </a:p>
        </p:txBody>
      </p:sp>
      <p:sp>
        <p:nvSpPr>
          <p:cNvPr id="10" name="Text 3">
            <a:extLst>
              <a:ext uri="{FF2B5EF4-FFF2-40B4-BE49-F238E27FC236}">
                <a16:creationId xmlns:a16="http://schemas.microsoft.com/office/drawing/2014/main" id="{4018C2F8-0371-458F-94E5-33282F53EA04}"/>
              </a:ext>
            </a:extLst>
          </p:cNvPr>
          <p:cNvSpPr/>
          <p:nvPr/>
        </p:nvSpPr>
        <p:spPr>
          <a:xfrm>
            <a:off x="1042223" y="5044705"/>
            <a:ext cx="9353492" cy="2084296"/>
          </a:xfrm>
          <a:prstGeom prst="rect">
            <a:avLst/>
          </a:prstGeom>
          <a:noFill/>
          <a:ln/>
        </p:spPr>
        <p:txBody>
          <a:bodyPr wrap="square" rtlCol="0" anchor="t"/>
          <a:lstStyle/>
          <a:p>
            <a:pPr>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Machine learning is a powerful field of artificial intelligence that enables computers to learn and improve from experience without being explicitly programmed. This introduction will explore the core concepts and applications of machine learning, laying the foundation for understanding its transformative potential.</a:t>
            </a:r>
            <a:endParaRPr lang="en-US" sz="2189"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958667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6"/>
          <p:cNvSpPr/>
          <p:nvPr/>
        </p:nvSpPr>
        <p:spPr>
          <a:xfrm>
            <a:off x="0" y="5482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8" name="Text 2">
            <a:extLst>
              <a:ext uri="{FF2B5EF4-FFF2-40B4-BE49-F238E27FC236}">
                <a16:creationId xmlns:a16="http://schemas.microsoft.com/office/drawing/2014/main" id="{1A427073-01C8-41ED-91B3-BD8BD228DACB}"/>
              </a:ext>
            </a:extLst>
          </p:cNvPr>
          <p:cNvSpPr/>
          <p:nvPr/>
        </p:nvSpPr>
        <p:spPr>
          <a:xfrm>
            <a:off x="2825750" y="2787650"/>
            <a:ext cx="6539730" cy="817336"/>
          </a:xfrm>
          <a:prstGeom prst="rect">
            <a:avLst/>
          </a:prstGeom>
          <a:noFill/>
          <a:ln/>
        </p:spPr>
        <p:txBody>
          <a:bodyPr wrap="none" rtlCol="0" anchor="t"/>
          <a:lstStyle/>
          <a:p>
            <a:pPr>
              <a:lnSpc>
                <a:spcPts val="6437"/>
              </a:lnSpc>
            </a:pPr>
            <a:r>
              <a:rPr lang="en-US" sz="5150" dirty="0">
                <a:solidFill>
                  <a:srgbClr val="38512F"/>
                </a:solidFill>
                <a:latin typeface="Verdana" panose="020B0604030504040204" pitchFamily="34" charset="0"/>
                <a:ea typeface="Verdana" panose="020B0604030504040204" pitchFamily="34" charset="0"/>
                <a:cs typeface="Lora" pitchFamily="34" charset="-120"/>
              </a:rPr>
              <a:t>Supervised Learning</a:t>
            </a:r>
            <a:endParaRPr lang="en-US" sz="5150" dirty="0">
              <a:latin typeface="Verdana" panose="020B0604030504040204" pitchFamily="34" charset="0"/>
              <a:ea typeface="Verdana" panose="020B0604030504040204" pitchFamily="34" charset="0"/>
            </a:endParaRPr>
          </a:p>
        </p:txBody>
      </p:sp>
      <p:sp>
        <p:nvSpPr>
          <p:cNvPr id="9" name="Shape 3">
            <a:extLst>
              <a:ext uri="{FF2B5EF4-FFF2-40B4-BE49-F238E27FC236}">
                <a16:creationId xmlns:a16="http://schemas.microsoft.com/office/drawing/2014/main" id="{823306AB-38B9-434A-AE8B-21B58D945595}"/>
              </a:ext>
            </a:extLst>
          </p:cNvPr>
          <p:cNvSpPr/>
          <p:nvPr/>
        </p:nvSpPr>
        <p:spPr>
          <a:xfrm>
            <a:off x="2825751" y="4473406"/>
            <a:ext cx="486261" cy="486261"/>
          </a:xfrm>
          <a:prstGeom prst="roundRect">
            <a:avLst>
              <a:gd name="adj" fmla="val 17148"/>
            </a:avLst>
          </a:prstGeom>
          <a:solidFill>
            <a:srgbClr val="F6E9D5"/>
          </a:solidFill>
          <a:ln/>
        </p:spPr>
      </p:sp>
      <p:sp>
        <p:nvSpPr>
          <p:cNvPr id="10" name="Text 4">
            <a:extLst>
              <a:ext uri="{FF2B5EF4-FFF2-40B4-BE49-F238E27FC236}">
                <a16:creationId xmlns:a16="http://schemas.microsoft.com/office/drawing/2014/main" id="{4CB697B5-8D46-44D8-BED0-CFA6F3FAA8E9}"/>
              </a:ext>
            </a:extLst>
          </p:cNvPr>
          <p:cNvSpPr/>
          <p:nvPr/>
        </p:nvSpPr>
        <p:spPr>
          <a:xfrm>
            <a:off x="3589917" y="4473406"/>
            <a:ext cx="3192347" cy="408817"/>
          </a:xfrm>
          <a:prstGeom prst="rect">
            <a:avLst/>
          </a:prstGeom>
          <a:noFill/>
          <a:ln/>
        </p:spPr>
        <p:txBody>
          <a:bodyPr wrap="none" rtlCol="0" anchor="t"/>
          <a:lstStyle/>
          <a:p>
            <a:pPr>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Labeled Datasets</a:t>
            </a:r>
            <a:endParaRPr lang="en-US" sz="2574" dirty="0">
              <a:latin typeface="Verdana" panose="020B0604030504040204" pitchFamily="34" charset="0"/>
              <a:ea typeface="Verdana" panose="020B0604030504040204" pitchFamily="34" charset="0"/>
            </a:endParaRPr>
          </a:p>
        </p:txBody>
      </p:sp>
      <p:sp>
        <p:nvSpPr>
          <p:cNvPr id="11" name="Text 5">
            <a:extLst>
              <a:ext uri="{FF2B5EF4-FFF2-40B4-BE49-F238E27FC236}">
                <a16:creationId xmlns:a16="http://schemas.microsoft.com/office/drawing/2014/main" id="{4957F4C8-DA6E-4914-B20A-C503D75D756C}"/>
              </a:ext>
            </a:extLst>
          </p:cNvPr>
          <p:cNvSpPr/>
          <p:nvPr/>
        </p:nvSpPr>
        <p:spPr>
          <a:xfrm>
            <a:off x="3589917" y="5048876"/>
            <a:ext cx="3192347" cy="2084296"/>
          </a:xfrm>
          <a:prstGeom prst="rect">
            <a:avLst/>
          </a:prstGeom>
          <a:noFill/>
          <a:ln/>
        </p:spPr>
        <p:txBody>
          <a:bodyPr wrap="square" rtlCol="0" anchor="t"/>
          <a:lstStyle/>
          <a:p>
            <a:pPr>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Supervised learning relies on datasets with labeled examples, where inputs are paired with known outputs.</a:t>
            </a:r>
            <a:endParaRPr lang="en-US" sz="2189" dirty="0">
              <a:latin typeface="Verdana" panose="020B0604030504040204" pitchFamily="34" charset="0"/>
              <a:ea typeface="Verdana" panose="020B0604030504040204" pitchFamily="34" charset="0"/>
            </a:endParaRPr>
          </a:p>
        </p:txBody>
      </p:sp>
      <p:sp>
        <p:nvSpPr>
          <p:cNvPr id="12" name="Shape 6">
            <a:extLst>
              <a:ext uri="{FF2B5EF4-FFF2-40B4-BE49-F238E27FC236}">
                <a16:creationId xmlns:a16="http://schemas.microsoft.com/office/drawing/2014/main" id="{84259F60-B6AE-4B98-8F3A-BAC48614FE48}"/>
              </a:ext>
            </a:extLst>
          </p:cNvPr>
          <p:cNvSpPr/>
          <p:nvPr/>
        </p:nvSpPr>
        <p:spPr>
          <a:xfrm>
            <a:off x="7060170" y="4473406"/>
            <a:ext cx="486261" cy="486261"/>
          </a:xfrm>
          <a:prstGeom prst="roundRect">
            <a:avLst>
              <a:gd name="adj" fmla="val 17148"/>
            </a:avLst>
          </a:prstGeom>
          <a:solidFill>
            <a:srgbClr val="F6E9D5"/>
          </a:solidFill>
          <a:ln/>
        </p:spPr>
      </p:sp>
      <p:sp>
        <p:nvSpPr>
          <p:cNvPr id="13" name="Text 7">
            <a:extLst>
              <a:ext uri="{FF2B5EF4-FFF2-40B4-BE49-F238E27FC236}">
                <a16:creationId xmlns:a16="http://schemas.microsoft.com/office/drawing/2014/main" id="{6D531A9C-CF00-4EA2-89E1-62633556D746}"/>
              </a:ext>
            </a:extLst>
          </p:cNvPr>
          <p:cNvSpPr/>
          <p:nvPr/>
        </p:nvSpPr>
        <p:spPr>
          <a:xfrm>
            <a:off x="7824337" y="4473406"/>
            <a:ext cx="3192347" cy="408817"/>
          </a:xfrm>
          <a:prstGeom prst="rect">
            <a:avLst/>
          </a:prstGeom>
          <a:noFill/>
          <a:ln/>
        </p:spPr>
        <p:txBody>
          <a:bodyPr wrap="none" rtlCol="0" anchor="t"/>
          <a:lstStyle/>
          <a:p>
            <a:pPr>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Predictive Models</a:t>
            </a:r>
            <a:endParaRPr lang="en-US" sz="2574" dirty="0">
              <a:latin typeface="Verdana" panose="020B0604030504040204" pitchFamily="34" charset="0"/>
              <a:ea typeface="Verdana" panose="020B0604030504040204" pitchFamily="34" charset="0"/>
            </a:endParaRPr>
          </a:p>
        </p:txBody>
      </p:sp>
      <p:sp>
        <p:nvSpPr>
          <p:cNvPr id="14" name="Text 8">
            <a:extLst>
              <a:ext uri="{FF2B5EF4-FFF2-40B4-BE49-F238E27FC236}">
                <a16:creationId xmlns:a16="http://schemas.microsoft.com/office/drawing/2014/main" id="{BC9FD287-3044-41A7-8CDB-4C73298B4176}"/>
              </a:ext>
            </a:extLst>
          </p:cNvPr>
          <p:cNvSpPr/>
          <p:nvPr/>
        </p:nvSpPr>
        <p:spPr>
          <a:xfrm>
            <a:off x="7824337" y="5048876"/>
            <a:ext cx="3192347" cy="1667437"/>
          </a:xfrm>
          <a:prstGeom prst="rect">
            <a:avLst/>
          </a:prstGeom>
          <a:noFill/>
          <a:ln/>
        </p:spPr>
        <p:txBody>
          <a:bodyPr wrap="square" rtlCol="0" anchor="t"/>
          <a:lstStyle/>
          <a:p>
            <a:pPr>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The goal is to train models that can accurately predict outputs for new, unseen inputs.</a:t>
            </a:r>
            <a:endParaRPr lang="en-US" sz="2189" dirty="0">
              <a:latin typeface="Verdana" panose="020B0604030504040204" pitchFamily="34" charset="0"/>
              <a:ea typeface="Verdana" panose="020B0604030504040204" pitchFamily="34" charset="0"/>
            </a:endParaRPr>
          </a:p>
        </p:txBody>
      </p:sp>
      <p:sp>
        <p:nvSpPr>
          <p:cNvPr id="15" name="Shape 9">
            <a:extLst>
              <a:ext uri="{FF2B5EF4-FFF2-40B4-BE49-F238E27FC236}">
                <a16:creationId xmlns:a16="http://schemas.microsoft.com/office/drawing/2014/main" id="{69ACAF25-83D5-499C-8748-987635DE4876}"/>
              </a:ext>
            </a:extLst>
          </p:cNvPr>
          <p:cNvSpPr/>
          <p:nvPr/>
        </p:nvSpPr>
        <p:spPr>
          <a:xfrm>
            <a:off x="11294590" y="4473406"/>
            <a:ext cx="486261" cy="486261"/>
          </a:xfrm>
          <a:prstGeom prst="roundRect">
            <a:avLst>
              <a:gd name="adj" fmla="val 17148"/>
            </a:avLst>
          </a:prstGeom>
          <a:solidFill>
            <a:srgbClr val="F6E9D5"/>
          </a:solidFill>
          <a:ln/>
        </p:spPr>
      </p:sp>
      <p:sp>
        <p:nvSpPr>
          <p:cNvPr id="16" name="Text 10">
            <a:extLst>
              <a:ext uri="{FF2B5EF4-FFF2-40B4-BE49-F238E27FC236}">
                <a16:creationId xmlns:a16="http://schemas.microsoft.com/office/drawing/2014/main" id="{4196E9A8-76D0-469D-8C20-D0547975D161}"/>
              </a:ext>
            </a:extLst>
          </p:cNvPr>
          <p:cNvSpPr/>
          <p:nvPr/>
        </p:nvSpPr>
        <p:spPr>
          <a:xfrm>
            <a:off x="12058756" y="4473406"/>
            <a:ext cx="3192347" cy="408817"/>
          </a:xfrm>
          <a:prstGeom prst="rect">
            <a:avLst/>
          </a:prstGeom>
          <a:noFill/>
          <a:ln/>
        </p:spPr>
        <p:txBody>
          <a:bodyPr wrap="none" rtlCol="0" anchor="t"/>
          <a:lstStyle/>
          <a:p>
            <a:pPr>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Common Tasks</a:t>
            </a:r>
            <a:endParaRPr lang="en-US" sz="2574" dirty="0">
              <a:latin typeface="Verdana" panose="020B0604030504040204" pitchFamily="34" charset="0"/>
              <a:ea typeface="Verdana" panose="020B0604030504040204" pitchFamily="34" charset="0"/>
            </a:endParaRPr>
          </a:p>
        </p:txBody>
      </p:sp>
      <p:sp>
        <p:nvSpPr>
          <p:cNvPr id="17" name="Text 11">
            <a:extLst>
              <a:ext uri="{FF2B5EF4-FFF2-40B4-BE49-F238E27FC236}">
                <a16:creationId xmlns:a16="http://schemas.microsoft.com/office/drawing/2014/main" id="{AC1AB5D8-5379-4203-9D97-791998A819D5}"/>
              </a:ext>
            </a:extLst>
          </p:cNvPr>
          <p:cNvSpPr/>
          <p:nvPr/>
        </p:nvSpPr>
        <p:spPr>
          <a:xfrm>
            <a:off x="12058756" y="5048876"/>
            <a:ext cx="3192347" cy="2084296"/>
          </a:xfrm>
          <a:prstGeom prst="rect">
            <a:avLst/>
          </a:prstGeom>
          <a:noFill/>
          <a:ln/>
        </p:spPr>
        <p:txBody>
          <a:bodyPr wrap="square" rtlCol="0" anchor="t"/>
          <a:lstStyle/>
          <a:p>
            <a:pPr>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Supervised learning is used for regression, classification, and other prediction-based problems.</a:t>
            </a:r>
            <a:endParaRPr lang="en-US" sz="2189"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763993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6"/>
          <p:cNvSpPr/>
          <p:nvPr/>
        </p:nvSpPr>
        <p:spPr>
          <a:xfrm>
            <a:off x="0" y="5482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8" name="Text 2">
            <a:extLst>
              <a:ext uri="{FF2B5EF4-FFF2-40B4-BE49-F238E27FC236}">
                <a16:creationId xmlns:a16="http://schemas.microsoft.com/office/drawing/2014/main" id="{C6AB9132-F85C-4936-9E50-082AA340C0C7}"/>
              </a:ext>
            </a:extLst>
          </p:cNvPr>
          <p:cNvSpPr/>
          <p:nvPr/>
        </p:nvSpPr>
        <p:spPr>
          <a:xfrm>
            <a:off x="2516047" y="2406650"/>
            <a:ext cx="6539730" cy="817336"/>
          </a:xfrm>
          <a:prstGeom prst="rect">
            <a:avLst/>
          </a:prstGeom>
          <a:noFill/>
          <a:ln/>
        </p:spPr>
        <p:txBody>
          <a:bodyPr wrap="none" rtlCol="0" anchor="t"/>
          <a:lstStyle/>
          <a:p>
            <a:pPr>
              <a:lnSpc>
                <a:spcPts val="6437"/>
              </a:lnSpc>
            </a:pPr>
            <a:r>
              <a:rPr lang="en-US" sz="5150" dirty="0">
                <a:solidFill>
                  <a:srgbClr val="38512F"/>
                </a:solidFill>
                <a:latin typeface="Verdana" panose="020B0604030504040204" pitchFamily="34" charset="0"/>
                <a:ea typeface="Verdana" panose="020B0604030504040204" pitchFamily="34" charset="0"/>
                <a:cs typeface="Lora" pitchFamily="34" charset="-120"/>
              </a:rPr>
              <a:t>Regression</a:t>
            </a:r>
            <a:endParaRPr lang="en-US" sz="5150" dirty="0">
              <a:latin typeface="Verdana" panose="020B0604030504040204" pitchFamily="34" charset="0"/>
              <a:ea typeface="Verdana" panose="020B0604030504040204" pitchFamily="34" charset="0"/>
            </a:endParaRPr>
          </a:p>
        </p:txBody>
      </p:sp>
      <p:pic>
        <p:nvPicPr>
          <p:cNvPr id="9" name="Image 0" descr="preencoded.png">
            <a:extLst>
              <a:ext uri="{FF2B5EF4-FFF2-40B4-BE49-F238E27FC236}">
                <a16:creationId xmlns:a16="http://schemas.microsoft.com/office/drawing/2014/main" id="{AAF7D1EE-F606-48FF-9F48-EAA02ED8409F}"/>
              </a:ext>
            </a:extLst>
          </p:cNvPr>
          <p:cNvPicPr>
            <a:picLocks noChangeAspect="1"/>
          </p:cNvPicPr>
          <p:nvPr/>
        </p:nvPicPr>
        <p:blipFill>
          <a:blip r:embed="rId2"/>
          <a:stretch>
            <a:fillRect/>
          </a:stretch>
        </p:blipFill>
        <p:spPr>
          <a:xfrm>
            <a:off x="2516047" y="3779797"/>
            <a:ext cx="694766" cy="694766"/>
          </a:xfrm>
          <a:prstGeom prst="rect">
            <a:avLst/>
          </a:prstGeom>
        </p:spPr>
      </p:pic>
      <p:sp>
        <p:nvSpPr>
          <p:cNvPr id="10" name="Text 3">
            <a:extLst>
              <a:ext uri="{FF2B5EF4-FFF2-40B4-BE49-F238E27FC236}">
                <a16:creationId xmlns:a16="http://schemas.microsoft.com/office/drawing/2014/main" id="{4414B89D-D7A2-4F99-9245-E2419233E96D}"/>
              </a:ext>
            </a:extLst>
          </p:cNvPr>
          <p:cNvSpPr/>
          <p:nvPr/>
        </p:nvSpPr>
        <p:spPr>
          <a:xfrm>
            <a:off x="2516048" y="4752469"/>
            <a:ext cx="3269790" cy="408817"/>
          </a:xfrm>
          <a:prstGeom prst="rect">
            <a:avLst/>
          </a:prstGeom>
          <a:noFill/>
          <a:ln/>
        </p:spPr>
        <p:txBody>
          <a:bodyPr wrap="none" rtlCol="0" anchor="t"/>
          <a:lstStyle/>
          <a:p>
            <a:pPr algn="l">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Predictive Modeling</a:t>
            </a:r>
            <a:endParaRPr lang="en-US" sz="2574" dirty="0">
              <a:latin typeface="Verdana" panose="020B0604030504040204" pitchFamily="34" charset="0"/>
              <a:ea typeface="Verdana" panose="020B0604030504040204" pitchFamily="34" charset="0"/>
            </a:endParaRPr>
          </a:p>
        </p:txBody>
      </p:sp>
      <p:sp>
        <p:nvSpPr>
          <p:cNvPr id="11" name="Text 4">
            <a:extLst>
              <a:ext uri="{FF2B5EF4-FFF2-40B4-BE49-F238E27FC236}">
                <a16:creationId xmlns:a16="http://schemas.microsoft.com/office/drawing/2014/main" id="{D3325128-32C6-4F7D-9719-44251EA704DD}"/>
              </a:ext>
            </a:extLst>
          </p:cNvPr>
          <p:cNvSpPr/>
          <p:nvPr/>
        </p:nvSpPr>
        <p:spPr>
          <a:xfrm>
            <a:off x="2516047" y="5327940"/>
            <a:ext cx="3863879" cy="2084296"/>
          </a:xfrm>
          <a:prstGeom prst="rect">
            <a:avLst/>
          </a:prstGeom>
          <a:noFill/>
          <a:ln/>
        </p:spPr>
        <p:txBody>
          <a:bodyPr wrap="square" rtlCol="0" anchor="t"/>
          <a:lstStyle/>
          <a:p>
            <a:pPr algn="l">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Regression is a supervised learning technique for predicting a continuous target variable based on one or more input variables.</a:t>
            </a:r>
            <a:endParaRPr lang="en-US" sz="2189" dirty="0">
              <a:latin typeface="Verdana" panose="020B0604030504040204" pitchFamily="34" charset="0"/>
              <a:ea typeface="Verdana" panose="020B0604030504040204" pitchFamily="34" charset="0"/>
            </a:endParaRPr>
          </a:p>
        </p:txBody>
      </p:sp>
      <p:pic>
        <p:nvPicPr>
          <p:cNvPr id="12" name="Image 1" descr="preencoded.png">
            <a:extLst>
              <a:ext uri="{FF2B5EF4-FFF2-40B4-BE49-F238E27FC236}">
                <a16:creationId xmlns:a16="http://schemas.microsoft.com/office/drawing/2014/main" id="{A3B96436-56F1-4F7B-96A3-1025791EF2FE}"/>
              </a:ext>
            </a:extLst>
          </p:cNvPr>
          <p:cNvPicPr>
            <a:picLocks noChangeAspect="1"/>
          </p:cNvPicPr>
          <p:nvPr/>
        </p:nvPicPr>
        <p:blipFill>
          <a:blip r:embed="rId3"/>
          <a:stretch>
            <a:fillRect/>
          </a:stretch>
        </p:blipFill>
        <p:spPr>
          <a:xfrm>
            <a:off x="6796784" y="3779797"/>
            <a:ext cx="694766" cy="694766"/>
          </a:xfrm>
          <a:prstGeom prst="rect">
            <a:avLst/>
          </a:prstGeom>
        </p:spPr>
      </p:pic>
      <p:sp>
        <p:nvSpPr>
          <p:cNvPr id="13" name="Text 5">
            <a:extLst>
              <a:ext uri="{FF2B5EF4-FFF2-40B4-BE49-F238E27FC236}">
                <a16:creationId xmlns:a16="http://schemas.microsoft.com/office/drawing/2014/main" id="{B08DE962-5273-4D04-8634-B391C5EAD8BA}"/>
              </a:ext>
            </a:extLst>
          </p:cNvPr>
          <p:cNvSpPr/>
          <p:nvPr/>
        </p:nvSpPr>
        <p:spPr>
          <a:xfrm>
            <a:off x="6796785" y="4752469"/>
            <a:ext cx="3269790" cy="408817"/>
          </a:xfrm>
          <a:prstGeom prst="rect">
            <a:avLst/>
          </a:prstGeom>
          <a:noFill/>
          <a:ln/>
        </p:spPr>
        <p:txBody>
          <a:bodyPr wrap="none" rtlCol="0" anchor="t"/>
          <a:lstStyle/>
          <a:p>
            <a:pPr algn="l">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Linear Regression</a:t>
            </a:r>
            <a:endParaRPr lang="en-US" sz="2574" dirty="0">
              <a:latin typeface="Verdana" panose="020B0604030504040204" pitchFamily="34" charset="0"/>
              <a:ea typeface="Verdana" panose="020B0604030504040204" pitchFamily="34" charset="0"/>
            </a:endParaRPr>
          </a:p>
        </p:txBody>
      </p:sp>
      <p:sp>
        <p:nvSpPr>
          <p:cNvPr id="14" name="Text 6">
            <a:extLst>
              <a:ext uri="{FF2B5EF4-FFF2-40B4-BE49-F238E27FC236}">
                <a16:creationId xmlns:a16="http://schemas.microsoft.com/office/drawing/2014/main" id="{3D72A09C-A4DD-421C-8BA2-896C4335D704}"/>
              </a:ext>
            </a:extLst>
          </p:cNvPr>
          <p:cNvSpPr/>
          <p:nvPr/>
        </p:nvSpPr>
        <p:spPr>
          <a:xfrm>
            <a:off x="6796784" y="5327940"/>
            <a:ext cx="3863879" cy="1667437"/>
          </a:xfrm>
          <a:prstGeom prst="rect">
            <a:avLst/>
          </a:prstGeom>
          <a:noFill/>
          <a:ln/>
        </p:spPr>
        <p:txBody>
          <a:bodyPr wrap="square" rtlCol="0" anchor="t"/>
          <a:lstStyle/>
          <a:p>
            <a:pPr algn="l">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The simplest form of regression, linear regression, models the relationship between variables as a straight line.</a:t>
            </a:r>
            <a:endParaRPr lang="en-US" sz="2189" dirty="0">
              <a:latin typeface="Verdana" panose="020B0604030504040204" pitchFamily="34" charset="0"/>
              <a:ea typeface="Verdana" panose="020B0604030504040204" pitchFamily="34" charset="0"/>
            </a:endParaRPr>
          </a:p>
        </p:txBody>
      </p:sp>
      <p:pic>
        <p:nvPicPr>
          <p:cNvPr id="15" name="Image 2" descr="preencoded.png">
            <a:extLst>
              <a:ext uri="{FF2B5EF4-FFF2-40B4-BE49-F238E27FC236}">
                <a16:creationId xmlns:a16="http://schemas.microsoft.com/office/drawing/2014/main" id="{69BD884E-2B1A-4DD1-B571-4FD7D5765447}"/>
              </a:ext>
            </a:extLst>
          </p:cNvPr>
          <p:cNvPicPr>
            <a:picLocks noChangeAspect="1"/>
          </p:cNvPicPr>
          <p:nvPr/>
        </p:nvPicPr>
        <p:blipFill>
          <a:blip r:embed="rId4"/>
          <a:stretch>
            <a:fillRect/>
          </a:stretch>
        </p:blipFill>
        <p:spPr>
          <a:xfrm>
            <a:off x="11077522" y="3779797"/>
            <a:ext cx="694766" cy="694766"/>
          </a:xfrm>
          <a:prstGeom prst="rect">
            <a:avLst/>
          </a:prstGeom>
        </p:spPr>
      </p:pic>
      <p:sp>
        <p:nvSpPr>
          <p:cNvPr id="16" name="Text 7">
            <a:extLst>
              <a:ext uri="{FF2B5EF4-FFF2-40B4-BE49-F238E27FC236}">
                <a16:creationId xmlns:a16="http://schemas.microsoft.com/office/drawing/2014/main" id="{90D97FCA-C163-42FF-AB43-421885CD7B92}"/>
              </a:ext>
            </a:extLst>
          </p:cNvPr>
          <p:cNvSpPr/>
          <p:nvPr/>
        </p:nvSpPr>
        <p:spPr>
          <a:xfrm>
            <a:off x="11077523" y="4752469"/>
            <a:ext cx="3269790" cy="408817"/>
          </a:xfrm>
          <a:prstGeom prst="rect">
            <a:avLst/>
          </a:prstGeom>
          <a:noFill/>
          <a:ln/>
        </p:spPr>
        <p:txBody>
          <a:bodyPr wrap="none" rtlCol="0" anchor="t"/>
          <a:lstStyle/>
          <a:p>
            <a:pPr algn="l">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Non-Linear Models</a:t>
            </a:r>
            <a:endParaRPr lang="en-US" sz="2574" dirty="0">
              <a:latin typeface="Verdana" panose="020B0604030504040204" pitchFamily="34" charset="0"/>
              <a:ea typeface="Verdana" panose="020B0604030504040204" pitchFamily="34" charset="0"/>
            </a:endParaRPr>
          </a:p>
        </p:txBody>
      </p:sp>
      <p:sp>
        <p:nvSpPr>
          <p:cNvPr id="17" name="Text 8">
            <a:extLst>
              <a:ext uri="{FF2B5EF4-FFF2-40B4-BE49-F238E27FC236}">
                <a16:creationId xmlns:a16="http://schemas.microsoft.com/office/drawing/2014/main" id="{05824325-0A87-4019-A96A-2DCCDB5FDEF0}"/>
              </a:ext>
            </a:extLst>
          </p:cNvPr>
          <p:cNvSpPr/>
          <p:nvPr/>
        </p:nvSpPr>
        <p:spPr>
          <a:xfrm>
            <a:off x="11077522" y="5327940"/>
            <a:ext cx="3864028" cy="2084296"/>
          </a:xfrm>
          <a:prstGeom prst="rect">
            <a:avLst/>
          </a:prstGeom>
          <a:noFill/>
          <a:ln/>
        </p:spPr>
        <p:txBody>
          <a:bodyPr wrap="square" rtlCol="0" anchor="t"/>
          <a:lstStyle/>
          <a:p>
            <a:pPr algn="l">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More complex regression models like polynomial, exponential, and logistic regression can capture non-linear relationships in the data.</a:t>
            </a:r>
            <a:endParaRPr lang="en-US" sz="2189"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421296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6"/>
          <p:cNvSpPr/>
          <p:nvPr/>
        </p:nvSpPr>
        <p:spPr>
          <a:xfrm>
            <a:off x="0" y="5482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8" name="Text 2">
            <a:extLst>
              <a:ext uri="{FF2B5EF4-FFF2-40B4-BE49-F238E27FC236}">
                <a16:creationId xmlns:a16="http://schemas.microsoft.com/office/drawing/2014/main" id="{E5D76A6B-2BC8-4890-AACF-12DCBB26DD6A}"/>
              </a:ext>
            </a:extLst>
          </p:cNvPr>
          <p:cNvSpPr/>
          <p:nvPr/>
        </p:nvSpPr>
        <p:spPr>
          <a:xfrm>
            <a:off x="1765962" y="946121"/>
            <a:ext cx="6539730" cy="817336"/>
          </a:xfrm>
          <a:prstGeom prst="rect">
            <a:avLst/>
          </a:prstGeom>
          <a:noFill/>
          <a:ln/>
        </p:spPr>
        <p:txBody>
          <a:bodyPr wrap="none" rtlCol="0" anchor="t"/>
          <a:lstStyle/>
          <a:p>
            <a:pPr>
              <a:lnSpc>
                <a:spcPts val="6437"/>
              </a:lnSpc>
            </a:pPr>
            <a:r>
              <a:rPr lang="en-US" sz="5150" dirty="0">
                <a:solidFill>
                  <a:srgbClr val="38512F"/>
                </a:solidFill>
                <a:latin typeface="Verdana" panose="020B0604030504040204" pitchFamily="34" charset="0"/>
                <a:ea typeface="Verdana" panose="020B0604030504040204" pitchFamily="34" charset="0"/>
                <a:cs typeface="Lora" pitchFamily="34" charset="-120"/>
              </a:rPr>
              <a:t>Classification</a:t>
            </a:r>
            <a:endParaRPr lang="en-US" sz="5150" dirty="0">
              <a:latin typeface="Verdana" panose="020B0604030504040204" pitchFamily="34" charset="0"/>
              <a:ea typeface="Verdana" panose="020B0604030504040204" pitchFamily="34" charset="0"/>
            </a:endParaRPr>
          </a:p>
        </p:txBody>
      </p:sp>
      <p:sp>
        <p:nvSpPr>
          <p:cNvPr id="9" name="Text 3">
            <a:extLst>
              <a:ext uri="{FF2B5EF4-FFF2-40B4-BE49-F238E27FC236}">
                <a16:creationId xmlns:a16="http://schemas.microsoft.com/office/drawing/2014/main" id="{F1202956-129A-4984-A53D-854B08EF05E8}"/>
              </a:ext>
            </a:extLst>
          </p:cNvPr>
          <p:cNvSpPr/>
          <p:nvPr/>
        </p:nvSpPr>
        <p:spPr>
          <a:xfrm>
            <a:off x="1765962" y="2091958"/>
            <a:ext cx="2597812" cy="817634"/>
          </a:xfrm>
          <a:prstGeom prst="rect">
            <a:avLst/>
          </a:prstGeom>
          <a:noFill/>
          <a:ln/>
        </p:spPr>
        <p:txBody>
          <a:bodyPr wrap="square" rtlCol="0" anchor="t"/>
          <a:lstStyle/>
          <a:p>
            <a:pPr>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Supervised Learning</a:t>
            </a:r>
            <a:endParaRPr lang="en-US" sz="2574" dirty="0">
              <a:latin typeface="Verdana" panose="020B0604030504040204" pitchFamily="34" charset="0"/>
              <a:ea typeface="Verdana" panose="020B0604030504040204" pitchFamily="34" charset="0"/>
            </a:endParaRPr>
          </a:p>
        </p:txBody>
      </p:sp>
      <p:sp>
        <p:nvSpPr>
          <p:cNvPr id="10" name="Text 4">
            <a:extLst>
              <a:ext uri="{FF2B5EF4-FFF2-40B4-BE49-F238E27FC236}">
                <a16:creationId xmlns:a16="http://schemas.microsoft.com/office/drawing/2014/main" id="{CFCCFF82-C85E-4666-A438-A090394CB50C}"/>
              </a:ext>
            </a:extLst>
          </p:cNvPr>
          <p:cNvSpPr/>
          <p:nvPr/>
        </p:nvSpPr>
        <p:spPr>
          <a:xfrm>
            <a:off x="1765962" y="3187497"/>
            <a:ext cx="2895600" cy="5002310"/>
          </a:xfrm>
          <a:prstGeom prst="rect">
            <a:avLst/>
          </a:prstGeom>
          <a:noFill/>
          <a:ln/>
        </p:spPr>
        <p:txBody>
          <a:bodyPr wrap="square" rtlCol="0" anchor="t"/>
          <a:lstStyle/>
          <a:p>
            <a:pPr>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Classification is a type of supervised learning, where the algorithm learns to predict discrete output labels from labeled training data. This is useful for tasks like spam filtering, image recognition, and medical diagnosis.</a:t>
            </a:r>
            <a:endParaRPr lang="en-US" sz="2189" dirty="0">
              <a:latin typeface="Verdana" panose="020B0604030504040204" pitchFamily="34" charset="0"/>
              <a:ea typeface="Verdana" panose="020B0604030504040204" pitchFamily="34" charset="0"/>
            </a:endParaRPr>
          </a:p>
        </p:txBody>
      </p:sp>
      <p:sp>
        <p:nvSpPr>
          <p:cNvPr id="11" name="Text 5">
            <a:extLst>
              <a:ext uri="{FF2B5EF4-FFF2-40B4-BE49-F238E27FC236}">
                <a16:creationId xmlns:a16="http://schemas.microsoft.com/office/drawing/2014/main" id="{7EBD77A2-241A-4686-B1CF-47FDDBCB7DA3}"/>
              </a:ext>
            </a:extLst>
          </p:cNvPr>
          <p:cNvSpPr/>
          <p:nvPr/>
        </p:nvSpPr>
        <p:spPr>
          <a:xfrm>
            <a:off x="5322990" y="2091959"/>
            <a:ext cx="2597812" cy="408817"/>
          </a:xfrm>
          <a:prstGeom prst="rect">
            <a:avLst/>
          </a:prstGeom>
          <a:noFill/>
          <a:ln/>
        </p:spPr>
        <p:txBody>
          <a:bodyPr wrap="none" rtlCol="0" anchor="t"/>
          <a:lstStyle/>
          <a:p>
            <a:pPr>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Algorithms</a:t>
            </a:r>
            <a:endParaRPr lang="en-US" sz="2574" dirty="0">
              <a:latin typeface="Verdana" panose="020B0604030504040204" pitchFamily="34" charset="0"/>
              <a:ea typeface="Verdana" panose="020B0604030504040204" pitchFamily="34" charset="0"/>
            </a:endParaRPr>
          </a:p>
        </p:txBody>
      </p:sp>
      <p:sp>
        <p:nvSpPr>
          <p:cNvPr id="12" name="Text 6">
            <a:extLst>
              <a:ext uri="{FF2B5EF4-FFF2-40B4-BE49-F238E27FC236}">
                <a16:creationId xmlns:a16="http://schemas.microsoft.com/office/drawing/2014/main" id="{9F2F14F4-B3EC-4F4C-96BA-8720CA3ADAB4}"/>
              </a:ext>
            </a:extLst>
          </p:cNvPr>
          <p:cNvSpPr/>
          <p:nvPr/>
        </p:nvSpPr>
        <p:spPr>
          <a:xfrm>
            <a:off x="5322990" y="2778681"/>
            <a:ext cx="2895600" cy="5419169"/>
          </a:xfrm>
          <a:prstGeom prst="rect">
            <a:avLst/>
          </a:prstGeom>
          <a:noFill/>
          <a:ln/>
        </p:spPr>
        <p:txBody>
          <a:bodyPr wrap="square" rtlCol="0" anchor="t"/>
          <a:lstStyle/>
          <a:p>
            <a:pPr>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Common classification algorithms include Logistic Regression, Decision Trees, Random Forests, and Support Vector Machines (SVMs). Each has its own strengths and is suited for different types of data and problem domains.</a:t>
            </a:r>
            <a:endParaRPr lang="en-US" sz="2189" dirty="0">
              <a:latin typeface="Verdana" panose="020B0604030504040204" pitchFamily="34" charset="0"/>
              <a:ea typeface="Verdana" panose="020B0604030504040204" pitchFamily="34" charset="0"/>
            </a:endParaRPr>
          </a:p>
        </p:txBody>
      </p:sp>
      <p:sp>
        <p:nvSpPr>
          <p:cNvPr id="13" name="Text 7">
            <a:extLst>
              <a:ext uri="{FF2B5EF4-FFF2-40B4-BE49-F238E27FC236}">
                <a16:creationId xmlns:a16="http://schemas.microsoft.com/office/drawing/2014/main" id="{D36738E8-A7CF-432E-95BA-25F93569B65E}"/>
              </a:ext>
            </a:extLst>
          </p:cNvPr>
          <p:cNvSpPr/>
          <p:nvPr/>
        </p:nvSpPr>
        <p:spPr>
          <a:xfrm>
            <a:off x="8913070" y="2091959"/>
            <a:ext cx="2597812" cy="408817"/>
          </a:xfrm>
          <a:prstGeom prst="rect">
            <a:avLst/>
          </a:prstGeom>
          <a:noFill/>
          <a:ln/>
        </p:spPr>
        <p:txBody>
          <a:bodyPr wrap="none" rtlCol="0" anchor="t"/>
          <a:lstStyle/>
          <a:p>
            <a:pPr>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Evaluation</a:t>
            </a:r>
            <a:endParaRPr lang="en-US" sz="2574" dirty="0">
              <a:latin typeface="Verdana" panose="020B0604030504040204" pitchFamily="34" charset="0"/>
              <a:ea typeface="Verdana" panose="020B0604030504040204" pitchFamily="34" charset="0"/>
            </a:endParaRPr>
          </a:p>
        </p:txBody>
      </p:sp>
      <p:sp>
        <p:nvSpPr>
          <p:cNvPr id="14" name="Text 8">
            <a:extLst>
              <a:ext uri="{FF2B5EF4-FFF2-40B4-BE49-F238E27FC236}">
                <a16:creationId xmlns:a16="http://schemas.microsoft.com/office/drawing/2014/main" id="{4B440C9A-46B0-4469-99BB-E71B91E2E3CA}"/>
              </a:ext>
            </a:extLst>
          </p:cNvPr>
          <p:cNvSpPr/>
          <p:nvPr/>
        </p:nvSpPr>
        <p:spPr>
          <a:xfrm>
            <a:off x="8913070" y="2778681"/>
            <a:ext cx="2895600" cy="5002310"/>
          </a:xfrm>
          <a:prstGeom prst="rect">
            <a:avLst/>
          </a:prstGeom>
          <a:noFill/>
          <a:ln/>
        </p:spPr>
        <p:txBody>
          <a:bodyPr wrap="square" rtlCol="0" anchor="t"/>
          <a:lstStyle/>
          <a:p>
            <a:pPr>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Classification models are typically evaluated using metrics like accuracy, precision, recall, and F1-score to assess their performance on unseen data. The choice of metric depends on the specific problem and requirements.</a:t>
            </a:r>
            <a:endParaRPr lang="en-US" sz="2189" dirty="0">
              <a:latin typeface="Verdana" panose="020B0604030504040204" pitchFamily="34" charset="0"/>
              <a:ea typeface="Verdana" panose="020B0604030504040204" pitchFamily="34" charset="0"/>
            </a:endParaRPr>
          </a:p>
        </p:txBody>
      </p:sp>
      <p:sp>
        <p:nvSpPr>
          <p:cNvPr id="15" name="Text 9">
            <a:extLst>
              <a:ext uri="{FF2B5EF4-FFF2-40B4-BE49-F238E27FC236}">
                <a16:creationId xmlns:a16="http://schemas.microsoft.com/office/drawing/2014/main" id="{5F9174A0-7C36-4C4A-9311-AC31E253DD11}"/>
              </a:ext>
            </a:extLst>
          </p:cNvPr>
          <p:cNvSpPr/>
          <p:nvPr/>
        </p:nvSpPr>
        <p:spPr>
          <a:xfrm>
            <a:off x="12503150" y="2091959"/>
            <a:ext cx="2597812" cy="408817"/>
          </a:xfrm>
          <a:prstGeom prst="rect">
            <a:avLst/>
          </a:prstGeom>
          <a:noFill/>
          <a:ln/>
        </p:spPr>
        <p:txBody>
          <a:bodyPr wrap="none" rtlCol="0" anchor="t"/>
          <a:lstStyle/>
          <a:p>
            <a:pPr>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Applications</a:t>
            </a:r>
            <a:endParaRPr lang="en-US" sz="2574" dirty="0">
              <a:latin typeface="Verdana" panose="020B0604030504040204" pitchFamily="34" charset="0"/>
              <a:ea typeface="Verdana" panose="020B0604030504040204" pitchFamily="34" charset="0"/>
            </a:endParaRPr>
          </a:p>
        </p:txBody>
      </p:sp>
      <p:sp>
        <p:nvSpPr>
          <p:cNvPr id="16" name="Text 10">
            <a:extLst>
              <a:ext uri="{FF2B5EF4-FFF2-40B4-BE49-F238E27FC236}">
                <a16:creationId xmlns:a16="http://schemas.microsoft.com/office/drawing/2014/main" id="{1F7D090E-623D-4B6F-870F-127688BF6DDB}"/>
              </a:ext>
            </a:extLst>
          </p:cNvPr>
          <p:cNvSpPr/>
          <p:nvPr/>
        </p:nvSpPr>
        <p:spPr>
          <a:xfrm>
            <a:off x="12503150" y="2778681"/>
            <a:ext cx="2895600" cy="5419169"/>
          </a:xfrm>
          <a:prstGeom prst="rect">
            <a:avLst/>
          </a:prstGeom>
          <a:noFill/>
          <a:ln/>
        </p:spPr>
        <p:txBody>
          <a:bodyPr wrap="square" rtlCol="0" anchor="t"/>
          <a:lstStyle/>
          <a:p>
            <a:pPr>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Classification has a wide range of applications, such as spam detection, credit risk assessment, sentiment analysis, and medical diagnosis. It is a powerful tool for making informed decisions from structured data.</a:t>
            </a:r>
            <a:endParaRPr lang="en-US" sz="2189"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362826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548843"/>
            <a:ext cx="18288000" cy="9738333"/>
            <a:chOff x="0" y="548843"/>
            <a:chExt cx="18288000" cy="9738333"/>
          </a:xfrm>
        </p:grpSpPr>
        <p:sp>
          <p:nvSpPr>
            <p:cNvPr id="3" name="object 3"/>
            <p:cNvSpPr/>
            <p:nvPr/>
          </p:nvSpPr>
          <p:spPr>
            <a:xfrm>
              <a:off x="0" y="4840146"/>
              <a:ext cx="5176520" cy="5447030"/>
            </a:xfrm>
            <a:custGeom>
              <a:avLst/>
              <a:gdLst/>
              <a:ahLst/>
              <a:cxnLst/>
              <a:rect l="l" t="t" r="r" b="b"/>
              <a:pathLst>
                <a:path w="5176520" h="5447030">
                  <a:moveTo>
                    <a:pt x="0" y="0"/>
                  </a:moveTo>
                  <a:lnTo>
                    <a:pt x="56648" y="10442"/>
                  </a:lnTo>
                  <a:lnTo>
                    <a:pt x="101517" y="19836"/>
                  </a:lnTo>
                  <a:lnTo>
                    <a:pt x="145914" y="30065"/>
                  </a:lnTo>
                  <a:lnTo>
                    <a:pt x="189846" y="41122"/>
                  </a:lnTo>
                  <a:lnTo>
                    <a:pt x="233318" y="52994"/>
                  </a:lnTo>
                  <a:lnTo>
                    <a:pt x="276336" y="65674"/>
                  </a:lnTo>
                  <a:lnTo>
                    <a:pt x="318906" y="79149"/>
                  </a:lnTo>
                  <a:lnTo>
                    <a:pt x="361033" y="93411"/>
                  </a:lnTo>
                  <a:lnTo>
                    <a:pt x="402722" y="108449"/>
                  </a:lnTo>
                  <a:lnTo>
                    <a:pt x="443981" y="124253"/>
                  </a:lnTo>
                  <a:lnTo>
                    <a:pt x="484813" y="140813"/>
                  </a:lnTo>
                  <a:lnTo>
                    <a:pt x="525226" y="158119"/>
                  </a:lnTo>
                  <a:lnTo>
                    <a:pt x="565224" y="176161"/>
                  </a:lnTo>
                  <a:lnTo>
                    <a:pt x="604813" y="194929"/>
                  </a:lnTo>
                  <a:lnTo>
                    <a:pt x="643999" y="214412"/>
                  </a:lnTo>
                  <a:lnTo>
                    <a:pt x="682788" y="234601"/>
                  </a:lnTo>
                  <a:lnTo>
                    <a:pt x="721185" y="255486"/>
                  </a:lnTo>
                  <a:lnTo>
                    <a:pt x="759197" y="277055"/>
                  </a:lnTo>
                  <a:lnTo>
                    <a:pt x="796827" y="299301"/>
                  </a:lnTo>
                  <a:lnTo>
                    <a:pt x="834084" y="322211"/>
                  </a:lnTo>
                  <a:lnTo>
                    <a:pt x="870971" y="345777"/>
                  </a:lnTo>
                  <a:lnTo>
                    <a:pt x="907495" y="369988"/>
                  </a:lnTo>
                  <a:lnTo>
                    <a:pt x="943661" y="394834"/>
                  </a:lnTo>
                  <a:lnTo>
                    <a:pt x="979476" y="420305"/>
                  </a:lnTo>
                  <a:lnTo>
                    <a:pt x="1014944" y="446391"/>
                  </a:lnTo>
                  <a:lnTo>
                    <a:pt x="1050071" y="473082"/>
                  </a:lnTo>
                  <a:lnTo>
                    <a:pt x="1084864" y="500367"/>
                  </a:lnTo>
                  <a:lnTo>
                    <a:pt x="1119327" y="528238"/>
                  </a:lnTo>
                  <a:lnTo>
                    <a:pt x="1153467" y="556682"/>
                  </a:lnTo>
                  <a:lnTo>
                    <a:pt x="1187289" y="585691"/>
                  </a:lnTo>
                  <a:lnTo>
                    <a:pt x="1220799" y="615255"/>
                  </a:lnTo>
                  <a:lnTo>
                    <a:pt x="1254002" y="645363"/>
                  </a:lnTo>
                  <a:lnTo>
                    <a:pt x="1286904" y="676005"/>
                  </a:lnTo>
                  <a:lnTo>
                    <a:pt x="1319511" y="707172"/>
                  </a:lnTo>
                  <a:lnTo>
                    <a:pt x="1351829" y="738852"/>
                  </a:lnTo>
                  <a:lnTo>
                    <a:pt x="1383863" y="771036"/>
                  </a:lnTo>
                  <a:lnTo>
                    <a:pt x="1415618" y="803715"/>
                  </a:lnTo>
                  <a:lnTo>
                    <a:pt x="1447102" y="836877"/>
                  </a:lnTo>
                  <a:lnTo>
                    <a:pt x="1478318" y="870513"/>
                  </a:lnTo>
                  <a:lnTo>
                    <a:pt x="1509273" y="904613"/>
                  </a:lnTo>
                  <a:lnTo>
                    <a:pt x="1539973" y="939166"/>
                  </a:lnTo>
                  <a:lnTo>
                    <a:pt x="1570423" y="974163"/>
                  </a:lnTo>
                  <a:lnTo>
                    <a:pt x="1600629" y="1009593"/>
                  </a:lnTo>
                  <a:lnTo>
                    <a:pt x="1630596" y="1045447"/>
                  </a:lnTo>
                  <a:lnTo>
                    <a:pt x="1660331" y="1081714"/>
                  </a:lnTo>
                  <a:lnTo>
                    <a:pt x="1689839" y="1118384"/>
                  </a:lnTo>
                  <a:lnTo>
                    <a:pt x="1719125" y="1155448"/>
                  </a:lnTo>
                  <a:lnTo>
                    <a:pt x="1748196" y="1192894"/>
                  </a:lnTo>
                  <a:lnTo>
                    <a:pt x="1777057" y="1230713"/>
                  </a:lnTo>
                  <a:lnTo>
                    <a:pt x="1805713" y="1268896"/>
                  </a:lnTo>
                  <a:lnTo>
                    <a:pt x="1834170" y="1307431"/>
                  </a:lnTo>
                  <a:lnTo>
                    <a:pt x="1862435" y="1346309"/>
                  </a:lnTo>
                  <a:lnTo>
                    <a:pt x="1890512" y="1385519"/>
                  </a:lnTo>
                  <a:lnTo>
                    <a:pt x="1918408" y="1425052"/>
                  </a:lnTo>
                  <a:lnTo>
                    <a:pt x="1946127" y="1464897"/>
                  </a:lnTo>
                  <a:lnTo>
                    <a:pt x="1973677" y="1505045"/>
                  </a:lnTo>
                  <a:lnTo>
                    <a:pt x="2001061" y="1545486"/>
                  </a:lnTo>
                  <a:lnTo>
                    <a:pt x="2028287" y="1586208"/>
                  </a:lnTo>
                  <a:lnTo>
                    <a:pt x="2055360" y="1627203"/>
                  </a:lnTo>
                  <a:lnTo>
                    <a:pt x="2082285" y="1668460"/>
                  </a:lnTo>
                  <a:lnTo>
                    <a:pt x="2109068" y="1709968"/>
                  </a:lnTo>
                  <a:lnTo>
                    <a:pt x="2135714" y="1751719"/>
                  </a:lnTo>
                  <a:lnTo>
                    <a:pt x="2162231" y="1793702"/>
                  </a:lnTo>
                  <a:lnTo>
                    <a:pt x="2188622" y="1835906"/>
                  </a:lnTo>
                  <a:lnTo>
                    <a:pt x="2214894" y="1878322"/>
                  </a:lnTo>
                  <a:lnTo>
                    <a:pt x="2241053" y="1920940"/>
                  </a:lnTo>
                  <a:lnTo>
                    <a:pt x="2267103" y="1963749"/>
                  </a:lnTo>
                  <a:lnTo>
                    <a:pt x="2293052" y="2006739"/>
                  </a:lnTo>
                  <a:lnTo>
                    <a:pt x="2318904" y="2049901"/>
                  </a:lnTo>
                  <a:lnTo>
                    <a:pt x="2344665" y="2093225"/>
                  </a:lnTo>
                  <a:lnTo>
                    <a:pt x="2370341" y="2136699"/>
                  </a:lnTo>
                  <a:lnTo>
                    <a:pt x="2395938" y="2180315"/>
                  </a:lnTo>
                  <a:lnTo>
                    <a:pt x="2421461" y="2224061"/>
                  </a:lnTo>
                  <a:lnTo>
                    <a:pt x="2446916" y="2267929"/>
                  </a:lnTo>
                  <a:lnTo>
                    <a:pt x="2472308" y="2311908"/>
                  </a:lnTo>
                  <a:lnTo>
                    <a:pt x="2497643" y="2355987"/>
                  </a:lnTo>
                  <a:lnTo>
                    <a:pt x="2522928" y="2400157"/>
                  </a:lnTo>
                  <a:lnTo>
                    <a:pt x="2548167" y="2444408"/>
                  </a:lnTo>
                  <a:lnTo>
                    <a:pt x="2573366" y="2488729"/>
                  </a:lnTo>
                  <a:lnTo>
                    <a:pt x="2598532" y="2533111"/>
                  </a:lnTo>
                  <a:lnTo>
                    <a:pt x="2623668" y="2577543"/>
                  </a:lnTo>
                  <a:lnTo>
                    <a:pt x="2648783" y="2622016"/>
                  </a:lnTo>
                  <a:lnTo>
                    <a:pt x="2673880" y="2666518"/>
                  </a:lnTo>
                  <a:lnTo>
                    <a:pt x="2698966" y="2711041"/>
                  </a:lnTo>
                  <a:lnTo>
                    <a:pt x="2724046" y="2755574"/>
                  </a:lnTo>
                  <a:lnTo>
                    <a:pt x="2749126" y="2800107"/>
                  </a:lnTo>
                  <a:lnTo>
                    <a:pt x="2774212" y="2844629"/>
                  </a:lnTo>
                  <a:lnTo>
                    <a:pt x="2799309" y="2889132"/>
                  </a:lnTo>
                  <a:lnTo>
                    <a:pt x="2824423" y="2933604"/>
                  </a:lnTo>
                  <a:lnTo>
                    <a:pt x="2849560" y="2978036"/>
                  </a:lnTo>
                  <a:lnTo>
                    <a:pt x="2874725" y="3022417"/>
                  </a:lnTo>
                  <a:lnTo>
                    <a:pt x="2899924" y="3066738"/>
                  </a:lnTo>
                  <a:lnTo>
                    <a:pt x="2925164" y="3110989"/>
                  </a:lnTo>
                  <a:lnTo>
                    <a:pt x="2950448" y="3155158"/>
                  </a:lnTo>
                  <a:lnTo>
                    <a:pt x="2975784" y="3199238"/>
                  </a:lnTo>
                  <a:lnTo>
                    <a:pt x="3001176" y="3243216"/>
                  </a:lnTo>
                  <a:lnTo>
                    <a:pt x="3026631" y="3287083"/>
                  </a:lnTo>
                  <a:lnTo>
                    <a:pt x="3052154" y="3330830"/>
                  </a:lnTo>
                  <a:lnTo>
                    <a:pt x="3077750" y="3374445"/>
                  </a:lnTo>
                  <a:lnTo>
                    <a:pt x="3103427" y="3417919"/>
                  </a:lnTo>
                  <a:lnTo>
                    <a:pt x="3129188" y="3461243"/>
                  </a:lnTo>
                  <a:lnTo>
                    <a:pt x="3155040" y="3504404"/>
                  </a:lnTo>
                  <a:lnTo>
                    <a:pt x="3180989" y="3547395"/>
                  </a:lnTo>
                  <a:lnTo>
                    <a:pt x="3207040" y="3590204"/>
                  </a:lnTo>
                  <a:lnTo>
                    <a:pt x="3233198" y="3632821"/>
                  </a:lnTo>
                  <a:lnTo>
                    <a:pt x="3259470" y="3675237"/>
                  </a:lnTo>
                  <a:lnTo>
                    <a:pt x="3285862" y="3717442"/>
                  </a:lnTo>
                  <a:lnTo>
                    <a:pt x="3312378" y="3759424"/>
                  </a:lnTo>
                  <a:lnTo>
                    <a:pt x="3339025" y="3801175"/>
                  </a:lnTo>
                  <a:lnTo>
                    <a:pt x="3365808" y="3842683"/>
                  </a:lnTo>
                  <a:lnTo>
                    <a:pt x="3392733" y="3883940"/>
                  </a:lnTo>
                  <a:lnTo>
                    <a:pt x="3419806" y="3924935"/>
                  </a:lnTo>
                  <a:lnTo>
                    <a:pt x="3447032" y="3965657"/>
                  </a:lnTo>
                  <a:lnTo>
                    <a:pt x="3474417" y="4006097"/>
                  </a:lnTo>
                  <a:lnTo>
                    <a:pt x="3501966" y="4046245"/>
                  </a:lnTo>
                  <a:lnTo>
                    <a:pt x="3529686" y="4086091"/>
                  </a:lnTo>
                  <a:lnTo>
                    <a:pt x="3557581" y="4125624"/>
                  </a:lnTo>
                  <a:lnTo>
                    <a:pt x="3585659" y="4164834"/>
                  </a:lnTo>
                  <a:lnTo>
                    <a:pt x="3613924" y="4203712"/>
                  </a:lnTo>
                  <a:lnTo>
                    <a:pt x="3642381" y="4242247"/>
                  </a:lnTo>
                  <a:lnTo>
                    <a:pt x="3671038" y="4280429"/>
                  </a:lnTo>
                  <a:lnTo>
                    <a:pt x="3699898" y="4318249"/>
                  </a:lnTo>
                  <a:lnTo>
                    <a:pt x="3728969" y="4355695"/>
                  </a:lnTo>
                  <a:lnTo>
                    <a:pt x="3758256" y="4392759"/>
                  </a:lnTo>
                  <a:lnTo>
                    <a:pt x="3787763" y="4429429"/>
                  </a:lnTo>
                  <a:lnTo>
                    <a:pt x="3817498" y="4465696"/>
                  </a:lnTo>
                  <a:lnTo>
                    <a:pt x="3847466" y="4501550"/>
                  </a:lnTo>
                  <a:lnTo>
                    <a:pt x="3877672" y="4536980"/>
                  </a:lnTo>
                  <a:lnTo>
                    <a:pt x="3908122" y="4571977"/>
                  </a:lnTo>
                  <a:lnTo>
                    <a:pt x="3938822" y="4606530"/>
                  </a:lnTo>
                  <a:lnTo>
                    <a:pt x="3969778" y="4640630"/>
                  </a:lnTo>
                  <a:lnTo>
                    <a:pt x="4000994" y="4674266"/>
                  </a:lnTo>
                  <a:lnTo>
                    <a:pt x="4032478" y="4707429"/>
                  </a:lnTo>
                  <a:lnTo>
                    <a:pt x="4064233" y="4740107"/>
                  </a:lnTo>
                  <a:lnTo>
                    <a:pt x="4096267" y="4772292"/>
                  </a:lnTo>
                  <a:lnTo>
                    <a:pt x="4128585" y="4803972"/>
                  </a:lnTo>
                  <a:lnTo>
                    <a:pt x="4161192" y="4835139"/>
                  </a:lnTo>
                  <a:lnTo>
                    <a:pt x="4194095" y="4865781"/>
                  </a:lnTo>
                  <a:lnTo>
                    <a:pt x="4227298" y="4895889"/>
                  </a:lnTo>
                  <a:lnTo>
                    <a:pt x="4260808" y="4925453"/>
                  </a:lnTo>
                  <a:lnTo>
                    <a:pt x="4294630" y="4954462"/>
                  </a:lnTo>
                  <a:lnTo>
                    <a:pt x="4328770" y="4982907"/>
                  </a:lnTo>
                  <a:lnTo>
                    <a:pt x="4363234" y="5010777"/>
                  </a:lnTo>
                  <a:lnTo>
                    <a:pt x="4398027" y="5038063"/>
                  </a:lnTo>
                  <a:lnTo>
                    <a:pt x="4433154" y="5064754"/>
                  </a:lnTo>
                  <a:lnTo>
                    <a:pt x="4468623" y="5090840"/>
                  </a:lnTo>
                  <a:lnTo>
                    <a:pt x="4504437" y="5116311"/>
                  </a:lnTo>
                  <a:lnTo>
                    <a:pt x="4540604" y="5141157"/>
                  </a:lnTo>
                  <a:lnTo>
                    <a:pt x="4577128" y="5165368"/>
                  </a:lnTo>
                  <a:lnTo>
                    <a:pt x="4614015" y="5188934"/>
                  </a:lnTo>
                  <a:lnTo>
                    <a:pt x="4651272" y="5211845"/>
                  </a:lnTo>
                  <a:lnTo>
                    <a:pt x="4688903" y="5234091"/>
                  </a:lnTo>
                  <a:lnTo>
                    <a:pt x="4726914" y="5255661"/>
                  </a:lnTo>
                  <a:lnTo>
                    <a:pt x="4765312" y="5276545"/>
                  </a:lnTo>
                  <a:lnTo>
                    <a:pt x="4804101" y="5296734"/>
                  </a:lnTo>
                  <a:lnTo>
                    <a:pt x="4843287" y="5316218"/>
                  </a:lnTo>
                  <a:lnTo>
                    <a:pt x="4882877" y="5334986"/>
                  </a:lnTo>
                  <a:lnTo>
                    <a:pt x="4922875" y="5353028"/>
                  </a:lnTo>
                  <a:lnTo>
                    <a:pt x="4963287" y="5370334"/>
                  </a:lnTo>
                  <a:lnTo>
                    <a:pt x="5004120" y="5386894"/>
                  </a:lnTo>
                  <a:lnTo>
                    <a:pt x="5045379" y="5402698"/>
                  </a:lnTo>
                  <a:lnTo>
                    <a:pt x="5087068" y="5417736"/>
                  </a:lnTo>
                  <a:lnTo>
                    <a:pt x="5129195" y="5431998"/>
                  </a:lnTo>
                  <a:lnTo>
                    <a:pt x="5171765" y="5445474"/>
                  </a:lnTo>
                  <a:lnTo>
                    <a:pt x="5176439" y="5446851"/>
                  </a:lnTo>
                </a:path>
              </a:pathLst>
            </a:custGeom>
            <a:ln w="25000">
              <a:solidFill>
                <a:srgbClr val="332C2C"/>
              </a:solidFill>
            </a:ln>
          </p:spPr>
          <p:txBody>
            <a:bodyPr wrap="square" lIns="0" tIns="0" rIns="0" bIns="0" rtlCol="0"/>
            <a:lstStyle/>
            <a:p>
              <a:endParaRPr/>
            </a:p>
          </p:txBody>
        </p:sp>
        <p:sp>
          <p:nvSpPr>
            <p:cNvPr id="5" name="object 5"/>
            <p:cNvSpPr/>
            <p:nvPr/>
          </p:nvSpPr>
          <p:spPr>
            <a:xfrm>
              <a:off x="0" y="548843"/>
              <a:ext cx="18288000" cy="9251950"/>
            </a:xfrm>
            <a:custGeom>
              <a:avLst/>
              <a:gdLst/>
              <a:ahLst/>
              <a:cxnLst/>
              <a:rect l="l" t="t" r="r" b="b"/>
              <a:pathLst>
                <a:path w="18288000" h="9251950">
                  <a:moveTo>
                    <a:pt x="18287988" y="9203842"/>
                  </a:moveTo>
                  <a:lnTo>
                    <a:pt x="0" y="9203842"/>
                  </a:lnTo>
                  <a:lnTo>
                    <a:pt x="0" y="9251467"/>
                  </a:lnTo>
                  <a:lnTo>
                    <a:pt x="18287988" y="9251467"/>
                  </a:lnTo>
                  <a:lnTo>
                    <a:pt x="18287988" y="9203842"/>
                  </a:lnTo>
                  <a:close/>
                </a:path>
                <a:path w="18288000" h="9251950">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grpSp>
      <p:pic>
        <p:nvPicPr>
          <p:cNvPr id="6" name="Image 0" descr="preencoded.png">
            <a:extLst>
              <a:ext uri="{FF2B5EF4-FFF2-40B4-BE49-F238E27FC236}">
                <a16:creationId xmlns:a16="http://schemas.microsoft.com/office/drawing/2014/main" id="{78C086D3-9278-4E45-82C1-83E5708D67D2}"/>
              </a:ext>
            </a:extLst>
          </p:cNvPr>
          <p:cNvPicPr>
            <a:picLocks noChangeAspect="1"/>
          </p:cNvPicPr>
          <p:nvPr/>
        </p:nvPicPr>
        <p:blipFill>
          <a:blip r:embed="rId2"/>
          <a:stretch>
            <a:fillRect/>
          </a:stretch>
        </p:blipFill>
        <p:spPr>
          <a:xfrm>
            <a:off x="-9532" y="2778"/>
            <a:ext cx="4575175" cy="10294144"/>
          </a:xfrm>
          <a:prstGeom prst="rect">
            <a:avLst/>
          </a:prstGeom>
        </p:spPr>
      </p:pic>
      <p:sp>
        <p:nvSpPr>
          <p:cNvPr id="7" name="Text 2">
            <a:extLst>
              <a:ext uri="{FF2B5EF4-FFF2-40B4-BE49-F238E27FC236}">
                <a16:creationId xmlns:a16="http://schemas.microsoft.com/office/drawing/2014/main" id="{A1262B84-F1B2-416D-B63E-E05A1F069075}"/>
              </a:ext>
            </a:extLst>
          </p:cNvPr>
          <p:cNvSpPr/>
          <p:nvPr/>
        </p:nvSpPr>
        <p:spPr>
          <a:xfrm>
            <a:off x="5662670" y="1492250"/>
            <a:ext cx="7036714" cy="817336"/>
          </a:xfrm>
          <a:prstGeom prst="rect">
            <a:avLst/>
          </a:prstGeom>
          <a:noFill/>
          <a:ln/>
        </p:spPr>
        <p:txBody>
          <a:bodyPr wrap="none" rtlCol="0" anchor="t"/>
          <a:lstStyle/>
          <a:p>
            <a:pPr>
              <a:lnSpc>
                <a:spcPts val="6437"/>
              </a:lnSpc>
            </a:pPr>
            <a:r>
              <a:rPr lang="en-US" sz="5150" dirty="0">
                <a:solidFill>
                  <a:srgbClr val="38512F"/>
                </a:solidFill>
                <a:latin typeface="Verdana" panose="020B0604030504040204" pitchFamily="34" charset="0"/>
                <a:ea typeface="Verdana" panose="020B0604030504040204" pitchFamily="34" charset="0"/>
                <a:cs typeface="Lora" pitchFamily="34" charset="-120"/>
              </a:rPr>
              <a:t>Unsupervised Learning</a:t>
            </a:r>
            <a:endParaRPr lang="en-US" sz="5150" dirty="0">
              <a:latin typeface="Verdana" panose="020B0604030504040204" pitchFamily="34" charset="0"/>
              <a:ea typeface="Verdana" panose="020B0604030504040204" pitchFamily="34" charset="0"/>
            </a:endParaRPr>
          </a:p>
        </p:txBody>
      </p:sp>
      <p:sp>
        <p:nvSpPr>
          <p:cNvPr id="8" name="Shape 3">
            <a:extLst>
              <a:ext uri="{FF2B5EF4-FFF2-40B4-BE49-F238E27FC236}">
                <a16:creationId xmlns:a16="http://schemas.microsoft.com/office/drawing/2014/main" id="{1E1C6520-82DE-48D2-90CA-6B9985090E4E}"/>
              </a:ext>
            </a:extLst>
          </p:cNvPr>
          <p:cNvSpPr/>
          <p:nvPr/>
        </p:nvSpPr>
        <p:spPr>
          <a:xfrm>
            <a:off x="5662669" y="2726445"/>
            <a:ext cx="5681587" cy="3228496"/>
          </a:xfrm>
          <a:prstGeom prst="roundRect">
            <a:avLst>
              <a:gd name="adj" fmla="val 2979"/>
            </a:avLst>
          </a:prstGeom>
          <a:solidFill>
            <a:srgbClr val="F6E9D5"/>
          </a:solidFill>
          <a:ln/>
        </p:spPr>
      </p:sp>
      <p:sp>
        <p:nvSpPr>
          <p:cNvPr id="9" name="Text 4">
            <a:extLst>
              <a:ext uri="{FF2B5EF4-FFF2-40B4-BE49-F238E27FC236}">
                <a16:creationId xmlns:a16="http://schemas.microsoft.com/office/drawing/2014/main" id="{D116E815-4435-48FF-A6DB-60A735DCB81A}"/>
              </a:ext>
            </a:extLst>
          </p:cNvPr>
          <p:cNvSpPr/>
          <p:nvPr/>
        </p:nvSpPr>
        <p:spPr>
          <a:xfrm>
            <a:off x="5940576" y="3004352"/>
            <a:ext cx="3269790" cy="408817"/>
          </a:xfrm>
          <a:prstGeom prst="rect">
            <a:avLst/>
          </a:prstGeom>
          <a:noFill/>
          <a:ln/>
        </p:spPr>
        <p:txBody>
          <a:bodyPr wrap="none" rtlCol="0" anchor="t"/>
          <a:lstStyle/>
          <a:p>
            <a:pPr>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Clustering</a:t>
            </a:r>
            <a:endParaRPr lang="en-US" sz="2574" dirty="0">
              <a:latin typeface="Verdana" panose="020B0604030504040204" pitchFamily="34" charset="0"/>
              <a:ea typeface="Verdana" panose="020B0604030504040204" pitchFamily="34" charset="0"/>
            </a:endParaRPr>
          </a:p>
        </p:txBody>
      </p:sp>
      <p:sp>
        <p:nvSpPr>
          <p:cNvPr id="10" name="Text 5">
            <a:extLst>
              <a:ext uri="{FF2B5EF4-FFF2-40B4-BE49-F238E27FC236}">
                <a16:creationId xmlns:a16="http://schemas.microsoft.com/office/drawing/2014/main" id="{EF5452A9-1CCD-4BEC-A3E8-96A16502C987}"/>
              </a:ext>
            </a:extLst>
          </p:cNvPr>
          <p:cNvSpPr/>
          <p:nvPr/>
        </p:nvSpPr>
        <p:spPr>
          <a:xfrm>
            <a:off x="5940575" y="3579822"/>
            <a:ext cx="5125775" cy="1667437"/>
          </a:xfrm>
          <a:prstGeom prst="rect">
            <a:avLst/>
          </a:prstGeom>
          <a:noFill/>
          <a:ln/>
        </p:spPr>
        <p:txBody>
          <a:bodyPr wrap="square" rtlCol="0" anchor="t"/>
          <a:lstStyle/>
          <a:p>
            <a:pPr>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Grouping similar data points together without any predefined labels. Helpful for discovering hidden patterns and structures in complex datasets.</a:t>
            </a:r>
            <a:endParaRPr lang="en-US" sz="2189" dirty="0">
              <a:latin typeface="Verdana" panose="020B0604030504040204" pitchFamily="34" charset="0"/>
              <a:ea typeface="Verdana" panose="020B0604030504040204" pitchFamily="34" charset="0"/>
            </a:endParaRPr>
          </a:p>
        </p:txBody>
      </p:sp>
      <p:sp>
        <p:nvSpPr>
          <p:cNvPr id="11" name="Shape 6">
            <a:extLst>
              <a:ext uri="{FF2B5EF4-FFF2-40B4-BE49-F238E27FC236}">
                <a16:creationId xmlns:a16="http://schemas.microsoft.com/office/drawing/2014/main" id="{F9693864-EAFC-49DB-85F7-B5D7CEA2BFAF}"/>
              </a:ext>
            </a:extLst>
          </p:cNvPr>
          <p:cNvSpPr/>
          <p:nvPr/>
        </p:nvSpPr>
        <p:spPr>
          <a:xfrm>
            <a:off x="11622163" y="2726445"/>
            <a:ext cx="5681587" cy="3228496"/>
          </a:xfrm>
          <a:prstGeom prst="roundRect">
            <a:avLst>
              <a:gd name="adj" fmla="val 2979"/>
            </a:avLst>
          </a:prstGeom>
          <a:solidFill>
            <a:srgbClr val="F6E9D5"/>
          </a:solidFill>
          <a:ln/>
        </p:spPr>
      </p:sp>
      <p:sp>
        <p:nvSpPr>
          <p:cNvPr id="12" name="Text 7">
            <a:extLst>
              <a:ext uri="{FF2B5EF4-FFF2-40B4-BE49-F238E27FC236}">
                <a16:creationId xmlns:a16="http://schemas.microsoft.com/office/drawing/2014/main" id="{8C1FB148-148A-452A-808D-7E2DB6BFE271}"/>
              </a:ext>
            </a:extLst>
          </p:cNvPr>
          <p:cNvSpPr/>
          <p:nvPr/>
        </p:nvSpPr>
        <p:spPr>
          <a:xfrm>
            <a:off x="11900069" y="3004352"/>
            <a:ext cx="3926281" cy="408817"/>
          </a:xfrm>
          <a:prstGeom prst="rect">
            <a:avLst/>
          </a:prstGeom>
          <a:noFill/>
          <a:ln/>
        </p:spPr>
        <p:txBody>
          <a:bodyPr wrap="none" rtlCol="0" anchor="t"/>
          <a:lstStyle/>
          <a:p>
            <a:pPr>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Dimensionality Reduction</a:t>
            </a:r>
            <a:endParaRPr lang="en-US" sz="2574" dirty="0">
              <a:latin typeface="Verdana" panose="020B0604030504040204" pitchFamily="34" charset="0"/>
              <a:ea typeface="Verdana" panose="020B0604030504040204" pitchFamily="34" charset="0"/>
            </a:endParaRPr>
          </a:p>
        </p:txBody>
      </p:sp>
      <p:sp>
        <p:nvSpPr>
          <p:cNvPr id="13" name="Text 8">
            <a:extLst>
              <a:ext uri="{FF2B5EF4-FFF2-40B4-BE49-F238E27FC236}">
                <a16:creationId xmlns:a16="http://schemas.microsoft.com/office/drawing/2014/main" id="{09542BB3-90F4-4114-B06D-00D8C9D341D9}"/>
              </a:ext>
            </a:extLst>
          </p:cNvPr>
          <p:cNvSpPr/>
          <p:nvPr/>
        </p:nvSpPr>
        <p:spPr>
          <a:xfrm>
            <a:off x="11900069" y="3579822"/>
            <a:ext cx="5125775" cy="1667437"/>
          </a:xfrm>
          <a:prstGeom prst="rect">
            <a:avLst/>
          </a:prstGeom>
          <a:noFill/>
          <a:ln/>
        </p:spPr>
        <p:txBody>
          <a:bodyPr wrap="square" rtlCol="0" anchor="t"/>
          <a:lstStyle/>
          <a:p>
            <a:pPr>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Simplifying high-dimensional data by projecting it onto a lower-dimensional space. Allows for better visualization and analysis of complex data.</a:t>
            </a:r>
            <a:endParaRPr lang="en-US" sz="2189" dirty="0">
              <a:latin typeface="Verdana" panose="020B0604030504040204" pitchFamily="34" charset="0"/>
              <a:ea typeface="Verdana" panose="020B0604030504040204" pitchFamily="34" charset="0"/>
            </a:endParaRPr>
          </a:p>
        </p:txBody>
      </p:sp>
      <p:sp>
        <p:nvSpPr>
          <p:cNvPr id="14" name="Shape 9">
            <a:extLst>
              <a:ext uri="{FF2B5EF4-FFF2-40B4-BE49-F238E27FC236}">
                <a16:creationId xmlns:a16="http://schemas.microsoft.com/office/drawing/2014/main" id="{54810594-7826-427B-953E-F79B54219B66}"/>
              </a:ext>
            </a:extLst>
          </p:cNvPr>
          <p:cNvSpPr/>
          <p:nvPr/>
        </p:nvSpPr>
        <p:spPr>
          <a:xfrm>
            <a:off x="5662670" y="6232848"/>
            <a:ext cx="11641080" cy="1965002"/>
          </a:xfrm>
          <a:prstGeom prst="roundRect">
            <a:avLst>
              <a:gd name="adj" fmla="val 4243"/>
            </a:avLst>
          </a:prstGeom>
          <a:solidFill>
            <a:srgbClr val="F6E9D5"/>
          </a:solidFill>
          <a:ln/>
        </p:spPr>
      </p:sp>
      <p:sp>
        <p:nvSpPr>
          <p:cNvPr id="15" name="Text 10">
            <a:extLst>
              <a:ext uri="{FF2B5EF4-FFF2-40B4-BE49-F238E27FC236}">
                <a16:creationId xmlns:a16="http://schemas.microsoft.com/office/drawing/2014/main" id="{C0D00CCC-D1B5-4BEE-9B4E-3E6B57E2A5D7}"/>
              </a:ext>
            </a:extLst>
          </p:cNvPr>
          <p:cNvSpPr/>
          <p:nvPr/>
        </p:nvSpPr>
        <p:spPr>
          <a:xfrm>
            <a:off x="5940576" y="6510755"/>
            <a:ext cx="3269790" cy="408817"/>
          </a:xfrm>
          <a:prstGeom prst="rect">
            <a:avLst/>
          </a:prstGeom>
          <a:noFill/>
          <a:ln/>
        </p:spPr>
        <p:txBody>
          <a:bodyPr wrap="none" rtlCol="0" anchor="t"/>
          <a:lstStyle/>
          <a:p>
            <a:pPr>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Anomaly Detection</a:t>
            </a:r>
            <a:endParaRPr lang="en-US" sz="2574" dirty="0">
              <a:latin typeface="Verdana" panose="020B0604030504040204" pitchFamily="34" charset="0"/>
              <a:ea typeface="Verdana" panose="020B0604030504040204" pitchFamily="34" charset="0"/>
            </a:endParaRPr>
          </a:p>
        </p:txBody>
      </p:sp>
      <p:sp>
        <p:nvSpPr>
          <p:cNvPr id="16" name="Text 11">
            <a:extLst>
              <a:ext uri="{FF2B5EF4-FFF2-40B4-BE49-F238E27FC236}">
                <a16:creationId xmlns:a16="http://schemas.microsoft.com/office/drawing/2014/main" id="{295BAEB2-C29F-4722-9933-EB7C345A0175}"/>
              </a:ext>
            </a:extLst>
          </p:cNvPr>
          <p:cNvSpPr/>
          <p:nvPr/>
        </p:nvSpPr>
        <p:spPr>
          <a:xfrm>
            <a:off x="5940576" y="7086224"/>
            <a:ext cx="11085268" cy="833719"/>
          </a:xfrm>
          <a:prstGeom prst="rect">
            <a:avLst/>
          </a:prstGeom>
          <a:noFill/>
          <a:ln/>
        </p:spPr>
        <p:txBody>
          <a:bodyPr wrap="square" rtlCol="0" anchor="t"/>
          <a:lstStyle/>
          <a:p>
            <a:pPr>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Identifying data points that deviate significantly from the norm. Useful for fraud detection, system monitoring, and discovering rare events.</a:t>
            </a:r>
            <a:endParaRPr lang="en-US" sz="2189" dirty="0">
              <a:latin typeface="Verdana" panose="020B0604030504040204" pitchFamily="34" charset="0"/>
              <a:ea typeface="Verdana" panose="020B060403050404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6"/>
          <p:cNvSpPr/>
          <p:nvPr/>
        </p:nvSpPr>
        <p:spPr>
          <a:xfrm>
            <a:off x="0" y="5482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8" name="Text 2">
            <a:extLst>
              <a:ext uri="{FF2B5EF4-FFF2-40B4-BE49-F238E27FC236}">
                <a16:creationId xmlns:a16="http://schemas.microsoft.com/office/drawing/2014/main" id="{A6E52973-6EFA-4D74-AAC4-D533EAB2DC36}"/>
              </a:ext>
            </a:extLst>
          </p:cNvPr>
          <p:cNvSpPr/>
          <p:nvPr/>
        </p:nvSpPr>
        <p:spPr>
          <a:xfrm>
            <a:off x="2444750" y="1277110"/>
            <a:ext cx="6539730" cy="817336"/>
          </a:xfrm>
          <a:prstGeom prst="rect">
            <a:avLst/>
          </a:prstGeom>
          <a:noFill/>
          <a:ln/>
        </p:spPr>
        <p:txBody>
          <a:bodyPr wrap="none" rtlCol="0" anchor="t"/>
          <a:lstStyle/>
          <a:p>
            <a:pPr>
              <a:lnSpc>
                <a:spcPts val="6437"/>
              </a:lnSpc>
            </a:pPr>
            <a:r>
              <a:rPr lang="en-US" sz="5150" dirty="0">
                <a:solidFill>
                  <a:srgbClr val="38512F"/>
                </a:solidFill>
                <a:latin typeface="Verdana" panose="020B0604030504040204" pitchFamily="34" charset="0"/>
                <a:ea typeface="Verdana" panose="020B0604030504040204" pitchFamily="34" charset="0"/>
                <a:cs typeface="Lora" pitchFamily="34" charset="-120"/>
              </a:rPr>
              <a:t>Clustering</a:t>
            </a:r>
            <a:endParaRPr lang="en-US" sz="5150" dirty="0">
              <a:latin typeface="Verdana" panose="020B0604030504040204" pitchFamily="34" charset="0"/>
              <a:ea typeface="Verdana" panose="020B0604030504040204" pitchFamily="34" charset="0"/>
            </a:endParaRPr>
          </a:p>
        </p:txBody>
      </p:sp>
      <p:pic>
        <p:nvPicPr>
          <p:cNvPr id="9" name="Image 0" descr="preencoded.png">
            <a:extLst>
              <a:ext uri="{FF2B5EF4-FFF2-40B4-BE49-F238E27FC236}">
                <a16:creationId xmlns:a16="http://schemas.microsoft.com/office/drawing/2014/main" id="{1733DB9D-7156-40D7-A119-3320EB56D743}"/>
              </a:ext>
            </a:extLst>
          </p:cNvPr>
          <p:cNvPicPr>
            <a:picLocks noChangeAspect="1"/>
          </p:cNvPicPr>
          <p:nvPr/>
        </p:nvPicPr>
        <p:blipFill>
          <a:blip r:embed="rId2"/>
          <a:stretch>
            <a:fillRect/>
          </a:stretch>
        </p:blipFill>
        <p:spPr>
          <a:xfrm>
            <a:off x="2444750" y="2650257"/>
            <a:ext cx="3863879" cy="2387967"/>
          </a:xfrm>
          <a:prstGeom prst="rect">
            <a:avLst/>
          </a:prstGeom>
        </p:spPr>
      </p:pic>
      <p:sp>
        <p:nvSpPr>
          <p:cNvPr id="10" name="Text 3">
            <a:extLst>
              <a:ext uri="{FF2B5EF4-FFF2-40B4-BE49-F238E27FC236}">
                <a16:creationId xmlns:a16="http://schemas.microsoft.com/office/drawing/2014/main" id="{344B7D21-F547-41E7-A592-3BF20E395BB4}"/>
              </a:ext>
            </a:extLst>
          </p:cNvPr>
          <p:cNvSpPr/>
          <p:nvPr/>
        </p:nvSpPr>
        <p:spPr>
          <a:xfrm>
            <a:off x="2444750" y="5385534"/>
            <a:ext cx="3374787" cy="408817"/>
          </a:xfrm>
          <a:prstGeom prst="rect">
            <a:avLst/>
          </a:prstGeom>
          <a:noFill/>
          <a:ln/>
        </p:spPr>
        <p:txBody>
          <a:bodyPr wrap="none" rtlCol="0" anchor="t"/>
          <a:lstStyle/>
          <a:p>
            <a:pPr algn="l">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Grouping Similar Data</a:t>
            </a:r>
            <a:endParaRPr lang="en-US" sz="2574" dirty="0">
              <a:latin typeface="Verdana" panose="020B0604030504040204" pitchFamily="34" charset="0"/>
              <a:ea typeface="Verdana" panose="020B0604030504040204" pitchFamily="34" charset="0"/>
            </a:endParaRPr>
          </a:p>
        </p:txBody>
      </p:sp>
      <p:sp>
        <p:nvSpPr>
          <p:cNvPr id="11" name="Text 4">
            <a:extLst>
              <a:ext uri="{FF2B5EF4-FFF2-40B4-BE49-F238E27FC236}">
                <a16:creationId xmlns:a16="http://schemas.microsoft.com/office/drawing/2014/main" id="{EFA2330A-6A26-499E-9A38-EA41C1BE87E9}"/>
              </a:ext>
            </a:extLst>
          </p:cNvPr>
          <p:cNvSpPr/>
          <p:nvPr/>
        </p:nvSpPr>
        <p:spPr>
          <a:xfrm>
            <a:off x="2444750" y="5961004"/>
            <a:ext cx="3863879" cy="2084296"/>
          </a:xfrm>
          <a:prstGeom prst="rect">
            <a:avLst/>
          </a:prstGeom>
          <a:noFill/>
          <a:ln/>
        </p:spPr>
        <p:txBody>
          <a:bodyPr wrap="square" rtlCol="0" anchor="t"/>
          <a:lstStyle/>
          <a:p>
            <a:pPr algn="l">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Clustering algorithms identify natural groups or clusters within data, allowing us to discover hidden patterns and structure without labeled examples.</a:t>
            </a:r>
            <a:endParaRPr lang="en-US" sz="2189" dirty="0">
              <a:latin typeface="Verdana" panose="020B0604030504040204" pitchFamily="34" charset="0"/>
              <a:ea typeface="Verdana" panose="020B0604030504040204" pitchFamily="34" charset="0"/>
            </a:endParaRPr>
          </a:p>
        </p:txBody>
      </p:sp>
      <p:pic>
        <p:nvPicPr>
          <p:cNvPr id="12" name="Image 1" descr="preencoded.png">
            <a:extLst>
              <a:ext uri="{FF2B5EF4-FFF2-40B4-BE49-F238E27FC236}">
                <a16:creationId xmlns:a16="http://schemas.microsoft.com/office/drawing/2014/main" id="{5D709DD1-CFF1-4093-B4BF-DA752F2BBD34}"/>
              </a:ext>
            </a:extLst>
          </p:cNvPr>
          <p:cNvPicPr>
            <a:picLocks noChangeAspect="1"/>
          </p:cNvPicPr>
          <p:nvPr/>
        </p:nvPicPr>
        <p:blipFill>
          <a:blip r:embed="rId3"/>
          <a:stretch>
            <a:fillRect/>
          </a:stretch>
        </p:blipFill>
        <p:spPr>
          <a:xfrm>
            <a:off x="6725487" y="2650257"/>
            <a:ext cx="3863879" cy="2387967"/>
          </a:xfrm>
          <a:prstGeom prst="rect">
            <a:avLst/>
          </a:prstGeom>
        </p:spPr>
      </p:pic>
      <p:sp>
        <p:nvSpPr>
          <p:cNvPr id="13" name="Text 5">
            <a:extLst>
              <a:ext uri="{FF2B5EF4-FFF2-40B4-BE49-F238E27FC236}">
                <a16:creationId xmlns:a16="http://schemas.microsoft.com/office/drawing/2014/main" id="{952524DE-E170-43BF-8DC9-BF6A463EC04A}"/>
              </a:ext>
            </a:extLst>
          </p:cNvPr>
          <p:cNvSpPr/>
          <p:nvPr/>
        </p:nvSpPr>
        <p:spPr>
          <a:xfrm>
            <a:off x="6725488" y="5385534"/>
            <a:ext cx="3269790" cy="408817"/>
          </a:xfrm>
          <a:prstGeom prst="rect">
            <a:avLst/>
          </a:prstGeom>
          <a:noFill/>
          <a:ln/>
        </p:spPr>
        <p:txBody>
          <a:bodyPr wrap="none" rtlCol="0" anchor="t"/>
          <a:lstStyle/>
          <a:p>
            <a:pPr algn="l">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K-Means Clustering</a:t>
            </a:r>
            <a:endParaRPr lang="en-US" sz="2574" dirty="0">
              <a:latin typeface="Verdana" panose="020B0604030504040204" pitchFamily="34" charset="0"/>
              <a:ea typeface="Verdana" panose="020B0604030504040204" pitchFamily="34" charset="0"/>
            </a:endParaRPr>
          </a:p>
        </p:txBody>
      </p:sp>
      <p:sp>
        <p:nvSpPr>
          <p:cNvPr id="14" name="Text 6">
            <a:extLst>
              <a:ext uri="{FF2B5EF4-FFF2-40B4-BE49-F238E27FC236}">
                <a16:creationId xmlns:a16="http://schemas.microsoft.com/office/drawing/2014/main" id="{347AE2C4-66BA-44A0-A25D-C84D95B4E2C4}"/>
              </a:ext>
            </a:extLst>
          </p:cNvPr>
          <p:cNvSpPr/>
          <p:nvPr/>
        </p:nvSpPr>
        <p:spPr>
          <a:xfrm>
            <a:off x="6725487" y="5961004"/>
            <a:ext cx="3863879" cy="2084296"/>
          </a:xfrm>
          <a:prstGeom prst="rect">
            <a:avLst/>
          </a:prstGeom>
          <a:noFill/>
          <a:ln/>
        </p:spPr>
        <p:txBody>
          <a:bodyPr wrap="square" rtlCol="0" anchor="t"/>
          <a:lstStyle/>
          <a:p>
            <a:pPr algn="l">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K-means is a popular clustering technique that partitions data into K distinct clusters based on similarity, minimizing the within-cluster variance.</a:t>
            </a:r>
            <a:endParaRPr lang="en-US" sz="2189" dirty="0">
              <a:latin typeface="Verdana" panose="020B0604030504040204" pitchFamily="34" charset="0"/>
              <a:ea typeface="Verdana" panose="020B0604030504040204" pitchFamily="34" charset="0"/>
            </a:endParaRPr>
          </a:p>
        </p:txBody>
      </p:sp>
      <p:pic>
        <p:nvPicPr>
          <p:cNvPr id="15" name="Image 2" descr="preencoded.png">
            <a:extLst>
              <a:ext uri="{FF2B5EF4-FFF2-40B4-BE49-F238E27FC236}">
                <a16:creationId xmlns:a16="http://schemas.microsoft.com/office/drawing/2014/main" id="{521DDA63-2714-4582-A1AE-D60150AD0110}"/>
              </a:ext>
            </a:extLst>
          </p:cNvPr>
          <p:cNvPicPr>
            <a:picLocks noChangeAspect="1"/>
          </p:cNvPicPr>
          <p:nvPr/>
        </p:nvPicPr>
        <p:blipFill>
          <a:blip r:embed="rId4"/>
          <a:stretch>
            <a:fillRect/>
          </a:stretch>
        </p:blipFill>
        <p:spPr>
          <a:xfrm>
            <a:off x="11006225" y="2650258"/>
            <a:ext cx="3864028" cy="2388116"/>
          </a:xfrm>
          <a:prstGeom prst="rect">
            <a:avLst/>
          </a:prstGeom>
        </p:spPr>
      </p:pic>
      <p:sp>
        <p:nvSpPr>
          <p:cNvPr id="16" name="Text 7">
            <a:extLst>
              <a:ext uri="{FF2B5EF4-FFF2-40B4-BE49-F238E27FC236}">
                <a16:creationId xmlns:a16="http://schemas.microsoft.com/office/drawing/2014/main" id="{B804AA75-9A43-42AB-9B01-D655B1CFDC42}"/>
              </a:ext>
            </a:extLst>
          </p:cNvPr>
          <p:cNvSpPr/>
          <p:nvPr/>
        </p:nvSpPr>
        <p:spPr>
          <a:xfrm>
            <a:off x="11006226" y="5385683"/>
            <a:ext cx="3527739" cy="408817"/>
          </a:xfrm>
          <a:prstGeom prst="rect">
            <a:avLst/>
          </a:prstGeom>
          <a:noFill/>
          <a:ln/>
        </p:spPr>
        <p:txBody>
          <a:bodyPr wrap="none" rtlCol="0" anchor="t"/>
          <a:lstStyle/>
          <a:p>
            <a:pPr algn="l">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Hierarchical Clustering</a:t>
            </a:r>
            <a:endParaRPr lang="en-US" sz="2574" dirty="0">
              <a:latin typeface="Verdana" panose="020B0604030504040204" pitchFamily="34" charset="0"/>
              <a:ea typeface="Verdana" panose="020B0604030504040204" pitchFamily="34" charset="0"/>
            </a:endParaRPr>
          </a:p>
        </p:txBody>
      </p:sp>
      <p:sp>
        <p:nvSpPr>
          <p:cNvPr id="17" name="Text 8">
            <a:extLst>
              <a:ext uri="{FF2B5EF4-FFF2-40B4-BE49-F238E27FC236}">
                <a16:creationId xmlns:a16="http://schemas.microsoft.com/office/drawing/2014/main" id="{F9E7E2F2-5F10-4CAB-A630-3CF23B5CA3D3}"/>
              </a:ext>
            </a:extLst>
          </p:cNvPr>
          <p:cNvSpPr/>
          <p:nvPr/>
        </p:nvSpPr>
        <p:spPr>
          <a:xfrm>
            <a:off x="11006225" y="5961154"/>
            <a:ext cx="3864028" cy="2084296"/>
          </a:xfrm>
          <a:prstGeom prst="rect">
            <a:avLst/>
          </a:prstGeom>
          <a:noFill/>
          <a:ln/>
        </p:spPr>
        <p:txBody>
          <a:bodyPr wrap="square" rtlCol="0" anchor="t"/>
          <a:lstStyle/>
          <a:p>
            <a:pPr algn="l">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Hierarchical clustering builds a tree-like hierarchy of clusters, allowing us to explore data at multiple levels of granularity and identify cluster structures.</a:t>
            </a:r>
            <a:endParaRPr lang="en-US" sz="2189"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7714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548843"/>
            <a:ext cx="18288000" cy="9738333"/>
            <a:chOff x="0" y="548843"/>
            <a:chExt cx="18288000" cy="9738333"/>
          </a:xfrm>
        </p:grpSpPr>
        <p:sp>
          <p:nvSpPr>
            <p:cNvPr id="3" name="object 3"/>
            <p:cNvSpPr/>
            <p:nvPr/>
          </p:nvSpPr>
          <p:spPr>
            <a:xfrm>
              <a:off x="0" y="4840146"/>
              <a:ext cx="5176520" cy="5447030"/>
            </a:xfrm>
            <a:custGeom>
              <a:avLst/>
              <a:gdLst/>
              <a:ahLst/>
              <a:cxnLst/>
              <a:rect l="l" t="t" r="r" b="b"/>
              <a:pathLst>
                <a:path w="5176520" h="5447030">
                  <a:moveTo>
                    <a:pt x="0" y="0"/>
                  </a:moveTo>
                  <a:lnTo>
                    <a:pt x="56648" y="10442"/>
                  </a:lnTo>
                  <a:lnTo>
                    <a:pt x="101517" y="19836"/>
                  </a:lnTo>
                  <a:lnTo>
                    <a:pt x="145914" y="30065"/>
                  </a:lnTo>
                  <a:lnTo>
                    <a:pt x="189846" y="41122"/>
                  </a:lnTo>
                  <a:lnTo>
                    <a:pt x="233318" y="52994"/>
                  </a:lnTo>
                  <a:lnTo>
                    <a:pt x="276336" y="65674"/>
                  </a:lnTo>
                  <a:lnTo>
                    <a:pt x="318906" y="79149"/>
                  </a:lnTo>
                  <a:lnTo>
                    <a:pt x="361033" y="93411"/>
                  </a:lnTo>
                  <a:lnTo>
                    <a:pt x="402722" y="108449"/>
                  </a:lnTo>
                  <a:lnTo>
                    <a:pt x="443981" y="124253"/>
                  </a:lnTo>
                  <a:lnTo>
                    <a:pt x="484813" y="140813"/>
                  </a:lnTo>
                  <a:lnTo>
                    <a:pt x="525226" y="158119"/>
                  </a:lnTo>
                  <a:lnTo>
                    <a:pt x="565224" y="176161"/>
                  </a:lnTo>
                  <a:lnTo>
                    <a:pt x="604813" y="194929"/>
                  </a:lnTo>
                  <a:lnTo>
                    <a:pt x="643999" y="214412"/>
                  </a:lnTo>
                  <a:lnTo>
                    <a:pt x="682788" y="234601"/>
                  </a:lnTo>
                  <a:lnTo>
                    <a:pt x="721185" y="255486"/>
                  </a:lnTo>
                  <a:lnTo>
                    <a:pt x="759197" y="277055"/>
                  </a:lnTo>
                  <a:lnTo>
                    <a:pt x="796827" y="299301"/>
                  </a:lnTo>
                  <a:lnTo>
                    <a:pt x="834084" y="322211"/>
                  </a:lnTo>
                  <a:lnTo>
                    <a:pt x="870971" y="345777"/>
                  </a:lnTo>
                  <a:lnTo>
                    <a:pt x="907495" y="369988"/>
                  </a:lnTo>
                  <a:lnTo>
                    <a:pt x="943661" y="394834"/>
                  </a:lnTo>
                  <a:lnTo>
                    <a:pt x="979476" y="420305"/>
                  </a:lnTo>
                  <a:lnTo>
                    <a:pt x="1014944" y="446391"/>
                  </a:lnTo>
                  <a:lnTo>
                    <a:pt x="1050071" y="473082"/>
                  </a:lnTo>
                  <a:lnTo>
                    <a:pt x="1084864" y="500367"/>
                  </a:lnTo>
                  <a:lnTo>
                    <a:pt x="1119327" y="528238"/>
                  </a:lnTo>
                  <a:lnTo>
                    <a:pt x="1153467" y="556682"/>
                  </a:lnTo>
                  <a:lnTo>
                    <a:pt x="1187289" y="585691"/>
                  </a:lnTo>
                  <a:lnTo>
                    <a:pt x="1220799" y="615255"/>
                  </a:lnTo>
                  <a:lnTo>
                    <a:pt x="1254002" y="645363"/>
                  </a:lnTo>
                  <a:lnTo>
                    <a:pt x="1286904" y="676005"/>
                  </a:lnTo>
                  <a:lnTo>
                    <a:pt x="1319511" y="707172"/>
                  </a:lnTo>
                  <a:lnTo>
                    <a:pt x="1351829" y="738852"/>
                  </a:lnTo>
                  <a:lnTo>
                    <a:pt x="1383863" y="771036"/>
                  </a:lnTo>
                  <a:lnTo>
                    <a:pt x="1415618" y="803715"/>
                  </a:lnTo>
                  <a:lnTo>
                    <a:pt x="1447102" y="836877"/>
                  </a:lnTo>
                  <a:lnTo>
                    <a:pt x="1478318" y="870513"/>
                  </a:lnTo>
                  <a:lnTo>
                    <a:pt x="1509273" y="904613"/>
                  </a:lnTo>
                  <a:lnTo>
                    <a:pt x="1539973" y="939166"/>
                  </a:lnTo>
                  <a:lnTo>
                    <a:pt x="1570423" y="974163"/>
                  </a:lnTo>
                  <a:lnTo>
                    <a:pt x="1600629" y="1009593"/>
                  </a:lnTo>
                  <a:lnTo>
                    <a:pt x="1630596" y="1045447"/>
                  </a:lnTo>
                  <a:lnTo>
                    <a:pt x="1660331" y="1081714"/>
                  </a:lnTo>
                  <a:lnTo>
                    <a:pt x="1689839" y="1118384"/>
                  </a:lnTo>
                  <a:lnTo>
                    <a:pt x="1719125" y="1155448"/>
                  </a:lnTo>
                  <a:lnTo>
                    <a:pt x="1748196" y="1192894"/>
                  </a:lnTo>
                  <a:lnTo>
                    <a:pt x="1777057" y="1230713"/>
                  </a:lnTo>
                  <a:lnTo>
                    <a:pt x="1805713" y="1268896"/>
                  </a:lnTo>
                  <a:lnTo>
                    <a:pt x="1834170" y="1307431"/>
                  </a:lnTo>
                  <a:lnTo>
                    <a:pt x="1862435" y="1346309"/>
                  </a:lnTo>
                  <a:lnTo>
                    <a:pt x="1890512" y="1385519"/>
                  </a:lnTo>
                  <a:lnTo>
                    <a:pt x="1918408" y="1425052"/>
                  </a:lnTo>
                  <a:lnTo>
                    <a:pt x="1946127" y="1464897"/>
                  </a:lnTo>
                  <a:lnTo>
                    <a:pt x="1973677" y="1505045"/>
                  </a:lnTo>
                  <a:lnTo>
                    <a:pt x="2001061" y="1545486"/>
                  </a:lnTo>
                  <a:lnTo>
                    <a:pt x="2028287" y="1586208"/>
                  </a:lnTo>
                  <a:lnTo>
                    <a:pt x="2055360" y="1627203"/>
                  </a:lnTo>
                  <a:lnTo>
                    <a:pt x="2082285" y="1668460"/>
                  </a:lnTo>
                  <a:lnTo>
                    <a:pt x="2109068" y="1709968"/>
                  </a:lnTo>
                  <a:lnTo>
                    <a:pt x="2135714" y="1751719"/>
                  </a:lnTo>
                  <a:lnTo>
                    <a:pt x="2162231" y="1793702"/>
                  </a:lnTo>
                  <a:lnTo>
                    <a:pt x="2188622" y="1835906"/>
                  </a:lnTo>
                  <a:lnTo>
                    <a:pt x="2214894" y="1878322"/>
                  </a:lnTo>
                  <a:lnTo>
                    <a:pt x="2241053" y="1920940"/>
                  </a:lnTo>
                  <a:lnTo>
                    <a:pt x="2267103" y="1963749"/>
                  </a:lnTo>
                  <a:lnTo>
                    <a:pt x="2293052" y="2006739"/>
                  </a:lnTo>
                  <a:lnTo>
                    <a:pt x="2318904" y="2049901"/>
                  </a:lnTo>
                  <a:lnTo>
                    <a:pt x="2344665" y="2093225"/>
                  </a:lnTo>
                  <a:lnTo>
                    <a:pt x="2370341" y="2136699"/>
                  </a:lnTo>
                  <a:lnTo>
                    <a:pt x="2395938" y="2180315"/>
                  </a:lnTo>
                  <a:lnTo>
                    <a:pt x="2421461" y="2224061"/>
                  </a:lnTo>
                  <a:lnTo>
                    <a:pt x="2446916" y="2267929"/>
                  </a:lnTo>
                  <a:lnTo>
                    <a:pt x="2472308" y="2311908"/>
                  </a:lnTo>
                  <a:lnTo>
                    <a:pt x="2497643" y="2355987"/>
                  </a:lnTo>
                  <a:lnTo>
                    <a:pt x="2522928" y="2400157"/>
                  </a:lnTo>
                  <a:lnTo>
                    <a:pt x="2548167" y="2444408"/>
                  </a:lnTo>
                  <a:lnTo>
                    <a:pt x="2573366" y="2488729"/>
                  </a:lnTo>
                  <a:lnTo>
                    <a:pt x="2598532" y="2533111"/>
                  </a:lnTo>
                  <a:lnTo>
                    <a:pt x="2623668" y="2577543"/>
                  </a:lnTo>
                  <a:lnTo>
                    <a:pt x="2648783" y="2622016"/>
                  </a:lnTo>
                  <a:lnTo>
                    <a:pt x="2673880" y="2666518"/>
                  </a:lnTo>
                  <a:lnTo>
                    <a:pt x="2698966" y="2711041"/>
                  </a:lnTo>
                  <a:lnTo>
                    <a:pt x="2724046" y="2755574"/>
                  </a:lnTo>
                  <a:lnTo>
                    <a:pt x="2749126" y="2800107"/>
                  </a:lnTo>
                  <a:lnTo>
                    <a:pt x="2774212" y="2844629"/>
                  </a:lnTo>
                  <a:lnTo>
                    <a:pt x="2799309" y="2889132"/>
                  </a:lnTo>
                  <a:lnTo>
                    <a:pt x="2824423" y="2933604"/>
                  </a:lnTo>
                  <a:lnTo>
                    <a:pt x="2849560" y="2978036"/>
                  </a:lnTo>
                  <a:lnTo>
                    <a:pt x="2874725" y="3022417"/>
                  </a:lnTo>
                  <a:lnTo>
                    <a:pt x="2899924" y="3066738"/>
                  </a:lnTo>
                  <a:lnTo>
                    <a:pt x="2925164" y="3110989"/>
                  </a:lnTo>
                  <a:lnTo>
                    <a:pt x="2950448" y="3155158"/>
                  </a:lnTo>
                  <a:lnTo>
                    <a:pt x="2975784" y="3199238"/>
                  </a:lnTo>
                  <a:lnTo>
                    <a:pt x="3001176" y="3243216"/>
                  </a:lnTo>
                  <a:lnTo>
                    <a:pt x="3026631" y="3287083"/>
                  </a:lnTo>
                  <a:lnTo>
                    <a:pt x="3052154" y="3330830"/>
                  </a:lnTo>
                  <a:lnTo>
                    <a:pt x="3077750" y="3374445"/>
                  </a:lnTo>
                  <a:lnTo>
                    <a:pt x="3103427" y="3417919"/>
                  </a:lnTo>
                  <a:lnTo>
                    <a:pt x="3129188" y="3461243"/>
                  </a:lnTo>
                  <a:lnTo>
                    <a:pt x="3155040" y="3504404"/>
                  </a:lnTo>
                  <a:lnTo>
                    <a:pt x="3180989" y="3547395"/>
                  </a:lnTo>
                  <a:lnTo>
                    <a:pt x="3207040" y="3590204"/>
                  </a:lnTo>
                  <a:lnTo>
                    <a:pt x="3233198" y="3632821"/>
                  </a:lnTo>
                  <a:lnTo>
                    <a:pt x="3259470" y="3675237"/>
                  </a:lnTo>
                  <a:lnTo>
                    <a:pt x="3285862" y="3717442"/>
                  </a:lnTo>
                  <a:lnTo>
                    <a:pt x="3312378" y="3759424"/>
                  </a:lnTo>
                  <a:lnTo>
                    <a:pt x="3339025" y="3801175"/>
                  </a:lnTo>
                  <a:lnTo>
                    <a:pt x="3365808" y="3842683"/>
                  </a:lnTo>
                  <a:lnTo>
                    <a:pt x="3392733" y="3883940"/>
                  </a:lnTo>
                  <a:lnTo>
                    <a:pt x="3419806" y="3924935"/>
                  </a:lnTo>
                  <a:lnTo>
                    <a:pt x="3447032" y="3965657"/>
                  </a:lnTo>
                  <a:lnTo>
                    <a:pt x="3474417" y="4006097"/>
                  </a:lnTo>
                  <a:lnTo>
                    <a:pt x="3501966" y="4046245"/>
                  </a:lnTo>
                  <a:lnTo>
                    <a:pt x="3529686" y="4086091"/>
                  </a:lnTo>
                  <a:lnTo>
                    <a:pt x="3557581" y="4125624"/>
                  </a:lnTo>
                  <a:lnTo>
                    <a:pt x="3585659" y="4164834"/>
                  </a:lnTo>
                  <a:lnTo>
                    <a:pt x="3613924" y="4203712"/>
                  </a:lnTo>
                  <a:lnTo>
                    <a:pt x="3642381" y="4242247"/>
                  </a:lnTo>
                  <a:lnTo>
                    <a:pt x="3671038" y="4280429"/>
                  </a:lnTo>
                  <a:lnTo>
                    <a:pt x="3699898" y="4318249"/>
                  </a:lnTo>
                  <a:lnTo>
                    <a:pt x="3728969" y="4355695"/>
                  </a:lnTo>
                  <a:lnTo>
                    <a:pt x="3758256" y="4392759"/>
                  </a:lnTo>
                  <a:lnTo>
                    <a:pt x="3787763" y="4429429"/>
                  </a:lnTo>
                  <a:lnTo>
                    <a:pt x="3817498" y="4465696"/>
                  </a:lnTo>
                  <a:lnTo>
                    <a:pt x="3847466" y="4501550"/>
                  </a:lnTo>
                  <a:lnTo>
                    <a:pt x="3877672" y="4536980"/>
                  </a:lnTo>
                  <a:lnTo>
                    <a:pt x="3908122" y="4571977"/>
                  </a:lnTo>
                  <a:lnTo>
                    <a:pt x="3938822" y="4606530"/>
                  </a:lnTo>
                  <a:lnTo>
                    <a:pt x="3969778" y="4640630"/>
                  </a:lnTo>
                  <a:lnTo>
                    <a:pt x="4000994" y="4674266"/>
                  </a:lnTo>
                  <a:lnTo>
                    <a:pt x="4032478" y="4707429"/>
                  </a:lnTo>
                  <a:lnTo>
                    <a:pt x="4064233" y="4740107"/>
                  </a:lnTo>
                  <a:lnTo>
                    <a:pt x="4096267" y="4772292"/>
                  </a:lnTo>
                  <a:lnTo>
                    <a:pt x="4128585" y="4803972"/>
                  </a:lnTo>
                  <a:lnTo>
                    <a:pt x="4161192" y="4835139"/>
                  </a:lnTo>
                  <a:lnTo>
                    <a:pt x="4194095" y="4865781"/>
                  </a:lnTo>
                  <a:lnTo>
                    <a:pt x="4227298" y="4895889"/>
                  </a:lnTo>
                  <a:lnTo>
                    <a:pt x="4260808" y="4925453"/>
                  </a:lnTo>
                  <a:lnTo>
                    <a:pt x="4294630" y="4954462"/>
                  </a:lnTo>
                  <a:lnTo>
                    <a:pt x="4328770" y="4982907"/>
                  </a:lnTo>
                  <a:lnTo>
                    <a:pt x="4363234" y="5010777"/>
                  </a:lnTo>
                  <a:lnTo>
                    <a:pt x="4398027" y="5038063"/>
                  </a:lnTo>
                  <a:lnTo>
                    <a:pt x="4433154" y="5064754"/>
                  </a:lnTo>
                  <a:lnTo>
                    <a:pt x="4468623" y="5090840"/>
                  </a:lnTo>
                  <a:lnTo>
                    <a:pt x="4504437" y="5116311"/>
                  </a:lnTo>
                  <a:lnTo>
                    <a:pt x="4540604" y="5141157"/>
                  </a:lnTo>
                  <a:lnTo>
                    <a:pt x="4577128" y="5165368"/>
                  </a:lnTo>
                  <a:lnTo>
                    <a:pt x="4614015" y="5188934"/>
                  </a:lnTo>
                  <a:lnTo>
                    <a:pt x="4651272" y="5211845"/>
                  </a:lnTo>
                  <a:lnTo>
                    <a:pt x="4688903" y="5234091"/>
                  </a:lnTo>
                  <a:lnTo>
                    <a:pt x="4726914" y="5255661"/>
                  </a:lnTo>
                  <a:lnTo>
                    <a:pt x="4765312" y="5276545"/>
                  </a:lnTo>
                  <a:lnTo>
                    <a:pt x="4804101" y="5296734"/>
                  </a:lnTo>
                  <a:lnTo>
                    <a:pt x="4843287" y="5316218"/>
                  </a:lnTo>
                  <a:lnTo>
                    <a:pt x="4882877" y="5334986"/>
                  </a:lnTo>
                  <a:lnTo>
                    <a:pt x="4922875" y="5353028"/>
                  </a:lnTo>
                  <a:lnTo>
                    <a:pt x="4963287" y="5370334"/>
                  </a:lnTo>
                  <a:lnTo>
                    <a:pt x="5004120" y="5386894"/>
                  </a:lnTo>
                  <a:lnTo>
                    <a:pt x="5045379" y="5402698"/>
                  </a:lnTo>
                  <a:lnTo>
                    <a:pt x="5087068" y="5417736"/>
                  </a:lnTo>
                  <a:lnTo>
                    <a:pt x="5129195" y="5431998"/>
                  </a:lnTo>
                  <a:lnTo>
                    <a:pt x="5171765" y="5445474"/>
                  </a:lnTo>
                  <a:lnTo>
                    <a:pt x="5176439" y="5446851"/>
                  </a:lnTo>
                </a:path>
              </a:pathLst>
            </a:custGeom>
            <a:ln w="25000">
              <a:solidFill>
                <a:srgbClr val="332C2C"/>
              </a:solidFill>
            </a:ln>
          </p:spPr>
          <p:txBody>
            <a:bodyPr wrap="square" lIns="0" tIns="0" rIns="0" bIns="0" rtlCol="0"/>
            <a:lstStyle/>
            <a:p>
              <a:endParaRPr/>
            </a:p>
          </p:txBody>
        </p:sp>
        <p:sp>
          <p:nvSpPr>
            <p:cNvPr id="5" name="object 5"/>
            <p:cNvSpPr/>
            <p:nvPr/>
          </p:nvSpPr>
          <p:spPr>
            <a:xfrm>
              <a:off x="0" y="548843"/>
              <a:ext cx="18288000" cy="9251950"/>
            </a:xfrm>
            <a:custGeom>
              <a:avLst/>
              <a:gdLst/>
              <a:ahLst/>
              <a:cxnLst/>
              <a:rect l="l" t="t" r="r" b="b"/>
              <a:pathLst>
                <a:path w="18288000" h="9251950">
                  <a:moveTo>
                    <a:pt x="18287988" y="9203842"/>
                  </a:moveTo>
                  <a:lnTo>
                    <a:pt x="0" y="9203842"/>
                  </a:lnTo>
                  <a:lnTo>
                    <a:pt x="0" y="9251467"/>
                  </a:lnTo>
                  <a:lnTo>
                    <a:pt x="18287988" y="9251467"/>
                  </a:lnTo>
                  <a:lnTo>
                    <a:pt x="18287988" y="9203842"/>
                  </a:lnTo>
                  <a:close/>
                </a:path>
                <a:path w="18288000" h="9251950">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grpSp>
      <p:pic>
        <p:nvPicPr>
          <p:cNvPr id="6" name="Image 0" descr="preencoded.png">
            <a:extLst>
              <a:ext uri="{FF2B5EF4-FFF2-40B4-BE49-F238E27FC236}">
                <a16:creationId xmlns:a16="http://schemas.microsoft.com/office/drawing/2014/main" id="{87AEB3C2-0930-4B5E-8E4A-9C4278CFFE00}"/>
              </a:ext>
            </a:extLst>
          </p:cNvPr>
          <p:cNvPicPr>
            <a:picLocks noChangeAspect="1"/>
          </p:cNvPicPr>
          <p:nvPr/>
        </p:nvPicPr>
        <p:blipFill>
          <a:blip r:embed="rId2"/>
          <a:stretch>
            <a:fillRect/>
          </a:stretch>
        </p:blipFill>
        <p:spPr>
          <a:xfrm>
            <a:off x="-9532" y="2778"/>
            <a:ext cx="4575175" cy="10294144"/>
          </a:xfrm>
          <a:prstGeom prst="rect">
            <a:avLst/>
          </a:prstGeom>
        </p:spPr>
      </p:pic>
      <p:sp>
        <p:nvSpPr>
          <p:cNvPr id="7" name="Text 2">
            <a:extLst>
              <a:ext uri="{FF2B5EF4-FFF2-40B4-BE49-F238E27FC236}">
                <a16:creationId xmlns:a16="http://schemas.microsoft.com/office/drawing/2014/main" id="{080A3D9E-A48F-49E5-A5D1-5D3FDA12747C}"/>
              </a:ext>
            </a:extLst>
          </p:cNvPr>
          <p:cNvSpPr/>
          <p:nvPr/>
        </p:nvSpPr>
        <p:spPr>
          <a:xfrm>
            <a:off x="5617397" y="1610579"/>
            <a:ext cx="7854050" cy="817336"/>
          </a:xfrm>
          <a:prstGeom prst="rect">
            <a:avLst/>
          </a:prstGeom>
          <a:noFill/>
          <a:ln/>
        </p:spPr>
        <p:txBody>
          <a:bodyPr wrap="none" rtlCol="0" anchor="t"/>
          <a:lstStyle/>
          <a:p>
            <a:pPr>
              <a:lnSpc>
                <a:spcPts val="6437"/>
              </a:lnSpc>
            </a:pPr>
            <a:r>
              <a:rPr lang="en-US" sz="5150" dirty="0">
                <a:solidFill>
                  <a:srgbClr val="38512F"/>
                </a:solidFill>
                <a:latin typeface="Verdana" panose="020B0604030504040204" pitchFamily="34" charset="0"/>
                <a:ea typeface="Verdana" panose="020B0604030504040204" pitchFamily="34" charset="0"/>
                <a:cs typeface="Lora" pitchFamily="34" charset="-120"/>
              </a:rPr>
              <a:t>Dimensionality Reduction</a:t>
            </a:r>
            <a:endParaRPr lang="en-US" sz="5150" dirty="0">
              <a:latin typeface="Verdana" panose="020B0604030504040204" pitchFamily="34" charset="0"/>
              <a:ea typeface="Verdana" panose="020B0604030504040204" pitchFamily="34" charset="0"/>
            </a:endParaRPr>
          </a:p>
        </p:txBody>
      </p:sp>
      <p:sp>
        <p:nvSpPr>
          <p:cNvPr id="8" name="Shape 3">
            <a:extLst>
              <a:ext uri="{FF2B5EF4-FFF2-40B4-BE49-F238E27FC236}">
                <a16:creationId xmlns:a16="http://schemas.microsoft.com/office/drawing/2014/main" id="{83434819-D360-4DB0-8B5A-4F85EA7CCD31}"/>
              </a:ext>
            </a:extLst>
          </p:cNvPr>
          <p:cNvSpPr/>
          <p:nvPr/>
        </p:nvSpPr>
        <p:spPr>
          <a:xfrm>
            <a:off x="5617398" y="3157381"/>
            <a:ext cx="486261" cy="486261"/>
          </a:xfrm>
          <a:prstGeom prst="roundRect">
            <a:avLst>
              <a:gd name="adj" fmla="val 17148"/>
            </a:avLst>
          </a:prstGeom>
          <a:solidFill>
            <a:srgbClr val="F6E9D5"/>
          </a:solidFill>
          <a:ln/>
        </p:spPr>
      </p:sp>
      <p:sp>
        <p:nvSpPr>
          <p:cNvPr id="9" name="Text 4">
            <a:extLst>
              <a:ext uri="{FF2B5EF4-FFF2-40B4-BE49-F238E27FC236}">
                <a16:creationId xmlns:a16="http://schemas.microsoft.com/office/drawing/2014/main" id="{7379D8C3-E3C2-40FB-BAE4-524CC014DBA6}"/>
              </a:ext>
            </a:extLst>
          </p:cNvPr>
          <p:cNvSpPr/>
          <p:nvPr/>
        </p:nvSpPr>
        <p:spPr>
          <a:xfrm>
            <a:off x="6381566" y="3157381"/>
            <a:ext cx="3656566" cy="408817"/>
          </a:xfrm>
          <a:prstGeom prst="rect">
            <a:avLst/>
          </a:prstGeom>
          <a:noFill/>
          <a:ln/>
        </p:spPr>
        <p:txBody>
          <a:bodyPr wrap="none" rtlCol="0" anchor="t"/>
          <a:lstStyle/>
          <a:p>
            <a:pPr>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Curse of Dimensionality</a:t>
            </a:r>
            <a:endParaRPr lang="en-US" sz="2574" dirty="0">
              <a:latin typeface="Verdana" panose="020B0604030504040204" pitchFamily="34" charset="0"/>
              <a:ea typeface="Verdana" panose="020B0604030504040204" pitchFamily="34" charset="0"/>
            </a:endParaRPr>
          </a:p>
        </p:txBody>
      </p:sp>
      <p:sp>
        <p:nvSpPr>
          <p:cNvPr id="10" name="Text 5">
            <a:extLst>
              <a:ext uri="{FF2B5EF4-FFF2-40B4-BE49-F238E27FC236}">
                <a16:creationId xmlns:a16="http://schemas.microsoft.com/office/drawing/2014/main" id="{5C1B9C6C-1CB8-4E42-81DC-8CBBEA7736E3}"/>
              </a:ext>
            </a:extLst>
          </p:cNvPr>
          <p:cNvSpPr/>
          <p:nvPr/>
        </p:nvSpPr>
        <p:spPr>
          <a:xfrm>
            <a:off x="6381565" y="3732851"/>
            <a:ext cx="4917420" cy="1667437"/>
          </a:xfrm>
          <a:prstGeom prst="rect">
            <a:avLst/>
          </a:prstGeom>
          <a:noFill/>
          <a:ln/>
        </p:spPr>
        <p:txBody>
          <a:bodyPr wrap="square" rtlCol="0" anchor="t"/>
          <a:lstStyle/>
          <a:p>
            <a:pPr>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As the number of features in a dataset increases, the volume of the feature space grows exponentially, making it difficult to find patterns and extract insights.</a:t>
            </a:r>
            <a:endParaRPr lang="en-US" sz="2189" dirty="0">
              <a:latin typeface="Verdana" panose="020B0604030504040204" pitchFamily="34" charset="0"/>
              <a:ea typeface="Verdana" panose="020B0604030504040204" pitchFamily="34" charset="0"/>
            </a:endParaRPr>
          </a:p>
        </p:txBody>
      </p:sp>
      <p:sp>
        <p:nvSpPr>
          <p:cNvPr id="11" name="Shape 6">
            <a:extLst>
              <a:ext uri="{FF2B5EF4-FFF2-40B4-BE49-F238E27FC236}">
                <a16:creationId xmlns:a16="http://schemas.microsoft.com/office/drawing/2014/main" id="{BB9B46F0-21C2-4FA8-AFBB-A106C5E29374}"/>
              </a:ext>
            </a:extLst>
          </p:cNvPr>
          <p:cNvSpPr/>
          <p:nvPr/>
        </p:nvSpPr>
        <p:spPr>
          <a:xfrm>
            <a:off x="11576891" y="3157381"/>
            <a:ext cx="486261" cy="486261"/>
          </a:xfrm>
          <a:prstGeom prst="roundRect">
            <a:avLst>
              <a:gd name="adj" fmla="val 17148"/>
            </a:avLst>
          </a:prstGeom>
          <a:solidFill>
            <a:srgbClr val="F6E9D5"/>
          </a:solidFill>
          <a:ln/>
        </p:spPr>
      </p:sp>
      <p:sp>
        <p:nvSpPr>
          <p:cNvPr id="12" name="Text 7">
            <a:extLst>
              <a:ext uri="{FF2B5EF4-FFF2-40B4-BE49-F238E27FC236}">
                <a16:creationId xmlns:a16="http://schemas.microsoft.com/office/drawing/2014/main" id="{AE035F2E-8E5B-4FA3-924D-91249458D19F}"/>
              </a:ext>
            </a:extLst>
          </p:cNvPr>
          <p:cNvSpPr/>
          <p:nvPr/>
        </p:nvSpPr>
        <p:spPr>
          <a:xfrm>
            <a:off x="12341059" y="3157381"/>
            <a:ext cx="4830443" cy="408817"/>
          </a:xfrm>
          <a:prstGeom prst="rect">
            <a:avLst/>
          </a:prstGeom>
          <a:noFill/>
          <a:ln/>
        </p:spPr>
        <p:txBody>
          <a:bodyPr wrap="none" rtlCol="0" anchor="t"/>
          <a:lstStyle/>
          <a:p>
            <a:pPr>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Visualization and Interpretation</a:t>
            </a:r>
            <a:endParaRPr lang="en-US" sz="2574" dirty="0">
              <a:latin typeface="Verdana" panose="020B0604030504040204" pitchFamily="34" charset="0"/>
              <a:ea typeface="Verdana" panose="020B0604030504040204" pitchFamily="34" charset="0"/>
            </a:endParaRPr>
          </a:p>
        </p:txBody>
      </p:sp>
      <p:sp>
        <p:nvSpPr>
          <p:cNvPr id="13" name="Text 8">
            <a:extLst>
              <a:ext uri="{FF2B5EF4-FFF2-40B4-BE49-F238E27FC236}">
                <a16:creationId xmlns:a16="http://schemas.microsoft.com/office/drawing/2014/main" id="{92F91220-25CF-499A-B51A-2EDA3997C0AF}"/>
              </a:ext>
            </a:extLst>
          </p:cNvPr>
          <p:cNvSpPr/>
          <p:nvPr/>
        </p:nvSpPr>
        <p:spPr>
          <a:xfrm>
            <a:off x="12341058" y="3732851"/>
            <a:ext cx="4917420" cy="2084296"/>
          </a:xfrm>
          <a:prstGeom prst="rect">
            <a:avLst/>
          </a:prstGeom>
          <a:noFill/>
          <a:ln/>
        </p:spPr>
        <p:txBody>
          <a:bodyPr wrap="square" rtlCol="0" anchor="t"/>
          <a:lstStyle/>
          <a:p>
            <a:pPr>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Dimensionality reduction techniques like PCA and t-SNE can project high-dimensional data onto a 2D or 3D space, enabling easier visualization and interpretation of complex relationships.</a:t>
            </a:r>
            <a:endParaRPr lang="en-US" sz="2189" dirty="0">
              <a:latin typeface="Verdana" panose="020B0604030504040204" pitchFamily="34" charset="0"/>
              <a:ea typeface="Verdana" panose="020B0604030504040204" pitchFamily="34" charset="0"/>
            </a:endParaRPr>
          </a:p>
        </p:txBody>
      </p:sp>
      <p:sp>
        <p:nvSpPr>
          <p:cNvPr id="14" name="Shape 9">
            <a:extLst>
              <a:ext uri="{FF2B5EF4-FFF2-40B4-BE49-F238E27FC236}">
                <a16:creationId xmlns:a16="http://schemas.microsoft.com/office/drawing/2014/main" id="{F22E67AC-590A-41DE-B45E-A03359407808}"/>
              </a:ext>
            </a:extLst>
          </p:cNvPr>
          <p:cNvSpPr/>
          <p:nvPr/>
        </p:nvSpPr>
        <p:spPr>
          <a:xfrm>
            <a:off x="5617398" y="6407662"/>
            <a:ext cx="486261" cy="486261"/>
          </a:xfrm>
          <a:prstGeom prst="roundRect">
            <a:avLst>
              <a:gd name="adj" fmla="val 17148"/>
            </a:avLst>
          </a:prstGeom>
          <a:solidFill>
            <a:srgbClr val="F6E9D5"/>
          </a:solidFill>
          <a:ln/>
        </p:spPr>
      </p:sp>
      <p:sp>
        <p:nvSpPr>
          <p:cNvPr id="15" name="Text 10">
            <a:extLst>
              <a:ext uri="{FF2B5EF4-FFF2-40B4-BE49-F238E27FC236}">
                <a16:creationId xmlns:a16="http://schemas.microsoft.com/office/drawing/2014/main" id="{F5003E2C-6486-434C-9B85-1117D01D19DF}"/>
              </a:ext>
            </a:extLst>
          </p:cNvPr>
          <p:cNvSpPr/>
          <p:nvPr/>
        </p:nvSpPr>
        <p:spPr>
          <a:xfrm>
            <a:off x="6381566" y="6407662"/>
            <a:ext cx="3269790" cy="408817"/>
          </a:xfrm>
          <a:prstGeom prst="rect">
            <a:avLst/>
          </a:prstGeom>
          <a:noFill/>
          <a:ln/>
        </p:spPr>
        <p:txBody>
          <a:bodyPr wrap="none" rtlCol="0" anchor="t"/>
          <a:lstStyle/>
          <a:p>
            <a:pPr>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Feature Selection</a:t>
            </a:r>
            <a:endParaRPr lang="en-US" sz="2574" dirty="0">
              <a:latin typeface="Verdana" panose="020B0604030504040204" pitchFamily="34" charset="0"/>
              <a:ea typeface="Verdana" panose="020B0604030504040204" pitchFamily="34" charset="0"/>
            </a:endParaRPr>
          </a:p>
        </p:txBody>
      </p:sp>
      <p:sp>
        <p:nvSpPr>
          <p:cNvPr id="16" name="Text 11">
            <a:extLst>
              <a:ext uri="{FF2B5EF4-FFF2-40B4-BE49-F238E27FC236}">
                <a16:creationId xmlns:a16="http://schemas.microsoft.com/office/drawing/2014/main" id="{AF3A4E28-4140-4325-88F5-562C519F952E}"/>
              </a:ext>
            </a:extLst>
          </p:cNvPr>
          <p:cNvSpPr/>
          <p:nvPr/>
        </p:nvSpPr>
        <p:spPr>
          <a:xfrm>
            <a:off x="6381565" y="6983131"/>
            <a:ext cx="10876913" cy="833719"/>
          </a:xfrm>
          <a:prstGeom prst="rect">
            <a:avLst/>
          </a:prstGeom>
          <a:noFill/>
          <a:ln/>
        </p:spPr>
        <p:txBody>
          <a:bodyPr wrap="square" rtlCol="0" anchor="t"/>
          <a:lstStyle/>
          <a:p>
            <a:pPr>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Dimensionality reduction can help identify the most important features, simplifying models and improving their performance, while reducing overfitting risks.</a:t>
            </a:r>
            <a:endParaRPr lang="en-US" sz="2189" dirty="0">
              <a:latin typeface="Verdana" panose="020B0604030504040204" pitchFamily="34" charset="0"/>
              <a:ea typeface="Verdana" panose="020B060403050404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6" name="object 6"/>
          <p:cNvSpPr/>
          <p:nvPr/>
        </p:nvSpPr>
        <p:spPr>
          <a:xfrm>
            <a:off x="0" y="5482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7" name="object 7"/>
          <p:cNvSpPr/>
          <p:nvPr/>
        </p:nvSpPr>
        <p:spPr>
          <a:xfrm>
            <a:off x="0" y="9754908"/>
            <a:ext cx="18288000" cy="47625"/>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8" name="Text 2">
            <a:extLst>
              <a:ext uri="{FF2B5EF4-FFF2-40B4-BE49-F238E27FC236}">
                <a16:creationId xmlns:a16="http://schemas.microsoft.com/office/drawing/2014/main" id="{A3FD96F5-FC2E-4BC5-837C-7654C47456B8}"/>
              </a:ext>
            </a:extLst>
          </p:cNvPr>
          <p:cNvSpPr/>
          <p:nvPr/>
        </p:nvSpPr>
        <p:spPr>
          <a:xfrm>
            <a:off x="2901950" y="2330450"/>
            <a:ext cx="7365555" cy="817336"/>
          </a:xfrm>
          <a:prstGeom prst="rect">
            <a:avLst/>
          </a:prstGeom>
          <a:noFill/>
          <a:ln/>
        </p:spPr>
        <p:txBody>
          <a:bodyPr wrap="none" rtlCol="0" anchor="t"/>
          <a:lstStyle/>
          <a:p>
            <a:pPr>
              <a:lnSpc>
                <a:spcPts val="6437"/>
              </a:lnSpc>
            </a:pPr>
            <a:r>
              <a:rPr lang="en-US" sz="5150" dirty="0">
                <a:solidFill>
                  <a:srgbClr val="38512F"/>
                </a:solidFill>
                <a:latin typeface="Verdana" panose="020B0604030504040204" pitchFamily="34" charset="0"/>
                <a:ea typeface="Verdana" panose="020B0604030504040204" pitchFamily="34" charset="0"/>
                <a:cs typeface="Lora" pitchFamily="34" charset="-120"/>
              </a:rPr>
              <a:t>Reinforcement Learning</a:t>
            </a:r>
            <a:endParaRPr lang="en-US" sz="5150" dirty="0">
              <a:latin typeface="Verdana" panose="020B0604030504040204" pitchFamily="34" charset="0"/>
              <a:ea typeface="Verdana" panose="020B0604030504040204" pitchFamily="34" charset="0"/>
            </a:endParaRPr>
          </a:p>
        </p:txBody>
      </p:sp>
      <p:pic>
        <p:nvPicPr>
          <p:cNvPr id="9" name="Image 0" descr="preencoded.png">
            <a:extLst>
              <a:ext uri="{FF2B5EF4-FFF2-40B4-BE49-F238E27FC236}">
                <a16:creationId xmlns:a16="http://schemas.microsoft.com/office/drawing/2014/main" id="{092C9BF8-659A-4C92-B1A5-51EA57FEF19E}"/>
              </a:ext>
            </a:extLst>
          </p:cNvPr>
          <p:cNvPicPr>
            <a:picLocks noChangeAspect="1"/>
          </p:cNvPicPr>
          <p:nvPr/>
        </p:nvPicPr>
        <p:blipFill>
          <a:blip r:embed="rId2"/>
          <a:stretch>
            <a:fillRect/>
          </a:stretch>
        </p:blipFill>
        <p:spPr>
          <a:xfrm>
            <a:off x="2901950" y="3703597"/>
            <a:ext cx="694766" cy="694766"/>
          </a:xfrm>
          <a:prstGeom prst="rect">
            <a:avLst/>
          </a:prstGeom>
        </p:spPr>
      </p:pic>
      <p:sp>
        <p:nvSpPr>
          <p:cNvPr id="10" name="Text 3">
            <a:extLst>
              <a:ext uri="{FF2B5EF4-FFF2-40B4-BE49-F238E27FC236}">
                <a16:creationId xmlns:a16="http://schemas.microsoft.com/office/drawing/2014/main" id="{2773E0B2-467E-4942-8429-9F7DA6AC2C95}"/>
              </a:ext>
            </a:extLst>
          </p:cNvPr>
          <p:cNvSpPr/>
          <p:nvPr/>
        </p:nvSpPr>
        <p:spPr>
          <a:xfrm>
            <a:off x="2901951" y="4676269"/>
            <a:ext cx="3269790" cy="408817"/>
          </a:xfrm>
          <a:prstGeom prst="rect">
            <a:avLst/>
          </a:prstGeom>
          <a:noFill/>
          <a:ln/>
        </p:spPr>
        <p:txBody>
          <a:bodyPr wrap="none" rtlCol="0" anchor="t"/>
          <a:lstStyle/>
          <a:p>
            <a:pPr algn="l">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Exploration</a:t>
            </a:r>
            <a:endParaRPr lang="en-US" sz="2574" dirty="0">
              <a:latin typeface="Verdana" panose="020B0604030504040204" pitchFamily="34" charset="0"/>
              <a:ea typeface="Verdana" panose="020B0604030504040204" pitchFamily="34" charset="0"/>
            </a:endParaRPr>
          </a:p>
        </p:txBody>
      </p:sp>
      <p:sp>
        <p:nvSpPr>
          <p:cNvPr id="11" name="Text 4">
            <a:extLst>
              <a:ext uri="{FF2B5EF4-FFF2-40B4-BE49-F238E27FC236}">
                <a16:creationId xmlns:a16="http://schemas.microsoft.com/office/drawing/2014/main" id="{F35BD448-D386-41DF-BC18-8A71EA570972}"/>
              </a:ext>
            </a:extLst>
          </p:cNvPr>
          <p:cNvSpPr/>
          <p:nvPr/>
        </p:nvSpPr>
        <p:spPr>
          <a:xfrm>
            <a:off x="2901950" y="5251740"/>
            <a:ext cx="3863879" cy="1667437"/>
          </a:xfrm>
          <a:prstGeom prst="rect">
            <a:avLst/>
          </a:prstGeom>
          <a:noFill/>
          <a:ln/>
        </p:spPr>
        <p:txBody>
          <a:bodyPr wrap="square" rtlCol="0" anchor="t"/>
          <a:lstStyle/>
          <a:p>
            <a:pPr algn="l">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Reinforcement learning agents must explore their environment to discover new actions and states that lead to rewards.</a:t>
            </a:r>
            <a:endParaRPr lang="en-US" sz="2189" dirty="0">
              <a:latin typeface="Verdana" panose="020B0604030504040204" pitchFamily="34" charset="0"/>
              <a:ea typeface="Verdana" panose="020B0604030504040204" pitchFamily="34" charset="0"/>
            </a:endParaRPr>
          </a:p>
        </p:txBody>
      </p:sp>
      <p:pic>
        <p:nvPicPr>
          <p:cNvPr id="12" name="Image 1" descr="preencoded.png">
            <a:extLst>
              <a:ext uri="{FF2B5EF4-FFF2-40B4-BE49-F238E27FC236}">
                <a16:creationId xmlns:a16="http://schemas.microsoft.com/office/drawing/2014/main" id="{7FB127EE-0A57-4A91-8FC8-FC9491FCB6EC}"/>
              </a:ext>
            </a:extLst>
          </p:cNvPr>
          <p:cNvPicPr>
            <a:picLocks noChangeAspect="1"/>
          </p:cNvPicPr>
          <p:nvPr/>
        </p:nvPicPr>
        <p:blipFill>
          <a:blip r:embed="rId3"/>
          <a:stretch>
            <a:fillRect/>
          </a:stretch>
        </p:blipFill>
        <p:spPr>
          <a:xfrm>
            <a:off x="7182687" y="3703597"/>
            <a:ext cx="694766" cy="694766"/>
          </a:xfrm>
          <a:prstGeom prst="rect">
            <a:avLst/>
          </a:prstGeom>
        </p:spPr>
      </p:pic>
      <p:sp>
        <p:nvSpPr>
          <p:cNvPr id="13" name="Text 5">
            <a:extLst>
              <a:ext uri="{FF2B5EF4-FFF2-40B4-BE49-F238E27FC236}">
                <a16:creationId xmlns:a16="http://schemas.microsoft.com/office/drawing/2014/main" id="{1013A23F-1DDF-4802-901F-95EB4DBD44AB}"/>
              </a:ext>
            </a:extLst>
          </p:cNvPr>
          <p:cNvSpPr/>
          <p:nvPr/>
        </p:nvSpPr>
        <p:spPr>
          <a:xfrm>
            <a:off x="7182688" y="4676269"/>
            <a:ext cx="3269790" cy="408817"/>
          </a:xfrm>
          <a:prstGeom prst="rect">
            <a:avLst/>
          </a:prstGeom>
          <a:noFill/>
          <a:ln/>
        </p:spPr>
        <p:txBody>
          <a:bodyPr wrap="none" rtlCol="0" anchor="t"/>
          <a:lstStyle/>
          <a:p>
            <a:pPr algn="l">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Goal-Oriented</a:t>
            </a:r>
            <a:endParaRPr lang="en-US" sz="2574" dirty="0">
              <a:latin typeface="Verdana" panose="020B0604030504040204" pitchFamily="34" charset="0"/>
              <a:ea typeface="Verdana" panose="020B0604030504040204" pitchFamily="34" charset="0"/>
            </a:endParaRPr>
          </a:p>
        </p:txBody>
      </p:sp>
      <p:sp>
        <p:nvSpPr>
          <p:cNvPr id="14" name="Text 6">
            <a:extLst>
              <a:ext uri="{FF2B5EF4-FFF2-40B4-BE49-F238E27FC236}">
                <a16:creationId xmlns:a16="http://schemas.microsoft.com/office/drawing/2014/main" id="{A9D7EDFB-9A34-4A60-B98A-FA8EBFA37AD7}"/>
              </a:ext>
            </a:extLst>
          </p:cNvPr>
          <p:cNvSpPr/>
          <p:nvPr/>
        </p:nvSpPr>
        <p:spPr>
          <a:xfrm>
            <a:off x="7182687" y="5251740"/>
            <a:ext cx="3863879" cy="2084296"/>
          </a:xfrm>
          <a:prstGeom prst="rect">
            <a:avLst/>
          </a:prstGeom>
          <a:noFill/>
          <a:ln/>
        </p:spPr>
        <p:txBody>
          <a:bodyPr wrap="square" rtlCol="0" anchor="t"/>
          <a:lstStyle/>
          <a:p>
            <a:pPr algn="l">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Agents learn by taking actions and receiving rewards or penalties, with the goal of maximizing the long-term cumulative reward.</a:t>
            </a:r>
            <a:endParaRPr lang="en-US" sz="2189" dirty="0">
              <a:latin typeface="Verdana" panose="020B0604030504040204" pitchFamily="34" charset="0"/>
              <a:ea typeface="Verdana" panose="020B0604030504040204" pitchFamily="34" charset="0"/>
            </a:endParaRPr>
          </a:p>
        </p:txBody>
      </p:sp>
      <p:pic>
        <p:nvPicPr>
          <p:cNvPr id="15" name="Image 2" descr="preencoded.png">
            <a:extLst>
              <a:ext uri="{FF2B5EF4-FFF2-40B4-BE49-F238E27FC236}">
                <a16:creationId xmlns:a16="http://schemas.microsoft.com/office/drawing/2014/main" id="{E01AC79E-C362-4FF4-8963-0F112E15B6DA}"/>
              </a:ext>
            </a:extLst>
          </p:cNvPr>
          <p:cNvPicPr>
            <a:picLocks noChangeAspect="1"/>
          </p:cNvPicPr>
          <p:nvPr/>
        </p:nvPicPr>
        <p:blipFill>
          <a:blip r:embed="rId4"/>
          <a:stretch>
            <a:fillRect/>
          </a:stretch>
        </p:blipFill>
        <p:spPr>
          <a:xfrm>
            <a:off x="11463425" y="3703597"/>
            <a:ext cx="694766" cy="694766"/>
          </a:xfrm>
          <a:prstGeom prst="rect">
            <a:avLst/>
          </a:prstGeom>
        </p:spPr>
      </p:pic>
      <p:sp>
        <p:nvSpPr>
          <p:cNvPr id="16" name="Text 7">
            <a:extLst>
              <a:ext uri="{FF2B5EF4-FFF2-40B4-BE49-F238E27FC236}">
                <a16:creationId xmlns:a16="http://schemas.microsoft.com/office/drawing/2014/main" id="{E53416BA-C7DA-441E-AB5D-78E859E7A277}"/>
              </a:ext>
            </a:extLst>
          </p:cNvPr>
          <p:cNvSpPr/>
          <p:nvPr/>
        </p:nvSpPr>
        <p:spPr>
          <a:xfrm>
            <a:off x="11463426" y="4676269"/>
            <a:ext cx="3269790" cy="408817"/>
          </a:xfrm>
          <a:prstGeom prst="rect">
            <a:avLst/>
          </a:prstGeom>
          <a:noFill/>
          <a:ln/>
        </p:spPr>
        <p:txBody>
          <a:bodyPr wrap="none" rtlCol="0" anchor="t"/>
          <a:lstStyle/>
          <a:p>
            <a:pPr algn="l">
              <a:lnSpc>
                <a:spcPts val="3219"/>
              </a:lnSpc>
            </a:pPr>
            <a:r>
              <a:rPr lang="en-US" sz="2574" dirty="0">
                <a:solidFill>
                  <a:srgbClr val="38512F"/>
                </a:solidFill>
                <a:latin typeface="Verdana" panose="020B0604030504040204" pitchFamily="34" charset="0"/>
                <a:ea typeface="Verdana" panose="020B0604030504040204" pitchFamily="34" charset="0"/>
                <a:cs typeface="Lora" pitchFamily="34" charset="-120"/>
              </a:rPr>
              <a:t>Dynamic Adaptation</a:t>
            </a:r>
            <a:endParaRPr lang="en-US" sz="2574" dirty="0">
              <a:latin typeface="Verdana" panose="020B0604030504040204" pitchFamily="34" charset="0"/>
              <a:ea typeface="Verdana" panose="020B0604030504040204" pitchFamily="34" charset="0"/>
            </a:endParaRPr>
          </a:p>
        </p:txBody>
      </p:sp>
      <p:sp>
        <p:nvSpPr>
          <p:cNvPr id="17" name="Text 8">
            <a:extLst>
              <a:ext uri="{FF2B5EF4-FFF2-40B4-BE49-F238E27FC236}">
                <a16:creationId xmlns:a16="http://schemas.microsoft.com/office/drawing/2014/main" id="{B11BBF24-2573-4BDA-A0F1-16AA79DE5AF1}"/>
              </a:ext>
            </a:extLst>
          </p:cNvPr>
          <p:cNvSpPr/>
          <p:nvPr/>
        </p:nvSpPr>
        <p:spPr>
          <a:xfrm>
            <a:off x="11463425" y="5251740"/>
            <a:ext cx="3864028" cy="2084296"/>
          </a:xfrm>
          <a:prstGeom prst="rect">
            <a:avLst/>
          </a:prstGeom>
          <a:noFill/>
          <a:ln/>
        </p:spPr>
        <p:txBody>
          <a:bodyPr wrap="square" rtlCol="0" anchor="t"/>
          <a:lstStyle/>
          <a:p>
            <a:pPr algn="l">
              <a:lnSpc>
                <a:spcPts val="3282"/>
              </a:lnSpc>
            </a:pPr>
            <a:r>
              <a:rPr lang="en-US" sz="2189" dirty="0">
                <a:solidFill>
                  <a:srgbClr val="3A3630"/>
                </a:solidFill>
                <a:latin typeface="Verdana" panose="020B0604030504040204" pitchFamily="34" charset="0"/>
                <a:ea typeface="Verdana" panose="020B0604030504040204" pitchFamily="34" charset="0"/>
                <a:cs typeface="Source Sans Pro" pitchFamily="34" charset="-120"/>
              </a:rPr>
              <a:t>Reinforcement learning systems can adapt to changing environments and learn optimal behaviors through ongoing interaction and feedback.</a:t>
            </a:r>
            <a:endParaRPr lang="en-US" sz="2189"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691274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32C2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183</TotalTime>
  <Words>755</Words>
  <Application>Microsoft Office PowerPoint</Application>
  <PresentationFormat>Custom</PresentationFormat>
  <Paragraphs>67</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Lora</vt:lpstr>
      <vt:lpstr>Times New Roman</vt:lpstr>
      <vt:lpstr>Verdana</vt:lpstr>
      <vt:lpstr>Office Theme</vt:lpstr>
      <vt:lpstr>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Tests, Quiz</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cp:lastModifiedBy>Faisal Kabir</cp:lastModifiedBy>
  <cp:revision>19</cp:revision>
  <dcterms:created xsi:type="dcterms:W3CDTF">2024-06-06T08:11:32Z</dcterms:created>
  <dcterms:modified xsi:type="dcterms:W3CDTF">2024-06-13T11:33:30Z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2024-06-06T00:00:00Z</vt:filetime>
  </property>
  <property fmtid="{D5CDD505-2E9C-101B-9397-08002B2CF9AE}" pid="3" name="Creator">
    <vt:lpwstr>Chromium</vt:lpwstr>
  </property>
  <property fmtid="{D5CDD505-2E9C-101B-9397-08002B2CF9AE}" pid="4" name="LastSaved">
    <vt:filetime>2024-06-06T00:00:00Z</vt:filetime>
  </property>
  <property fmtid="{D5CDD505-2E9C-101B-9397-08002B2CF9AE}" pid="5" name="Producer">
    <vt:lpwstr>3-Heights(TM) PDF Security Shell 4.8.25.2 (http://www.pdf-tools.com)</vt:lpwstr>
  </property>
</Properties>
</file>